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28"/>
  </p:notesMasterIdLst>
  <p:sldIdLst>
    <p:sldId id="314" r:id="rId7"/>
    <p:sldId id="307" r:id="rId8"/>
    <p:sldId id="299" r:id="rId9"/>
    <p:sldId id="305" r:id="rId10"/>
    <p:sldId id="310" r:id="rId11"/>
    <p:sldId id="262" r:id="rId12"/>
    <p:sldId id="301" r:id="rId13"/>
    <p:sldId id="302" r:id="rId14"/>
    <p:sldId id="290" r:id="rId15"/>
    <p:sldId id="303" r:id="rId16"/>
    <p:sldId id="304" r:id="rId17"/>
    <p:sldId id="289" r:id="rId18"/>
    <p:sldId id="284" r:id="rId19"/>
    <p:sldId id="300" r:id="rId20"/>
    <p:sldId id="268" r:id="rId21"/>
    <p:sldId id="271" r:id="rId22"/>
    <p:sldId id="275" r:id="rId23"/>
    <p:sldId id="276" r:id="rId24"/>
    <p:sldId id="311" r:id="rId25"/>
    <p:sldId id="312" r:id="rId26"/>
    <p:sldId id="313" r:id="rId27"/>
  </p:sldIdLst>
  <p:sldSz cx="12192000" cy="6858000"/>
  <p:notesSz cx="6858000" cy="9144000"/>
  <p:embeddedFontLs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Book Antiqua" panose="02040602050305030304" pitchFamily="18" charset="0"/>
      <p:regular r:id="rId35"/>
      <p:bold r:id="rId36"/>
      <p:italic r:id="rId37"/>
      <p:boldItalic r:id="rId38"/>
    </p:embeddedFont>
    <p:embeddedFont>
      <p:font typeface="Wingdings 2" panose="05020102010507070707" pitchFamily="18" charset="2"/>
      <p:regular r:id="rId39"/>
    </p:embeddedFont>
    <p:embeddedFont>
      <p:font typeface="NikoshBAN" panose="02000000000000000000" pitchFamily="2" charset="0"/>
      <p:regular r:id="rId40"/>
    </p:embeddedFont>
    <p:embeddedFont>
      <p:font typeface="Cambria Math" panose="02040503050406030204" pitchFamily="18" charset="0"/>
      <p:regular r:id="rId41"/>
    </p:embeddedFont>
    <p:embeddedFont>
      <p:font typeface="Franklin Gothic Book" panose="020B0503020102020204" pitchFamily="3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6600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434" autoAdjust="0"/>
  </p:normalViewPr>
  <p:slideViewPr>
    <p:cSldViewPr snapToGrid="0">
      <p:cViewPr varScale="1">
        <p:scale>
          <a:sx n="75" d="100"/>
          <a:sy n="75" d="100"/>
        </p:scale>
        <p:origin x="54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24DAA-E48D-4D6C-9F84-AAA83907AE5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33CB0-8C13-4C10-B139-620AA4FD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65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6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1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7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0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5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46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29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72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3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9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3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1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8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8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8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99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E7BA-F768-47C6-A467-52EE00D9B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7E1A-CAF5-4A63-9532-755303520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3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E7BA-F768-47C6-A467-52EE00D9B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7E1A-CAF5-4A63-9532-755303520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56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E7BA-F768-47C6-A467-52EE00D9B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7E1A-CAF5-4A63-9532-755303520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6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E7BA-F768-47C6-A467-52EE00D9B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7E1A-CAF5-4A63-9532-755303520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8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E7BA-F768-47C6-A467-52EE00D9B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7E1A-CAF5-4A63-9532-755303520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2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E7BA-F768-47C6-A467-52EE00D9B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7E1A-CAF5-4A63-9532-755303520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E7BA-F768-47C6-A467-52EE00D9B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7E1A-CAF5-4A63-9532-755303520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8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7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E7BA-F768-47C6-A467-52EE00D9B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7E1A-CAF5-4A63-9532-755303520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0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E7BA-F768-47C6-A467-52EE00D9B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7E1A-CAF5-4A63-9532-755303520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73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E7BA-F768-47C6-A467-52EE00D9B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7E1A-CAF5-4A63-9532-755303520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E7BA-F768-47C6-A467-52EE00D9B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7E1A-CAF5-4A63-9532-755303520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1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8140702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72085" y="3337560"/>
            <a:ext cx="8640064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77400" y="1544812"/>
            <a:ext cx="864006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126319-0886-472F-88B2-F5B77C29A19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F8F5869-E804-4A9F-8A52-07C827078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90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5581C23-749E-42FE-833A-E48934A3D136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196D68B-7F9F-4AE3-8216-56DD36988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5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8140702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83840"/>
            <a:ext cx="8839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85800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7A7320B-E320-4B6A-8EA5-2CB9C279572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3BEBBC-7E2E-4CD4-A799-BFFF227A9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87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9600" y="1600203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C2ED6F9-EB4A-48F7-B9D3-88EBA3F8D0D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077D5D6-3DC0-4C87-A29D-D8BF67673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0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5386917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86400"/>
            <a:ext cx="5389033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516912"/>
            <a:ext cx="538691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16912"/>
            <a:ext cx="538903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CC34223-96C7-4CAA-9D00-040D78606156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7ECECE3-885C-47F0-B922-03D67460E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4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803C075-A7D1-4D15-B603-957BD74E4091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1A3CCC7-7F6B-4F55-86D5-FE1027EAD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8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pattFill prst="sphere">
          <a:fgClr>
            <a:srgbClr val="0080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09" y="0"/>
            <a:ext cx="1788193" cy="1072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" y="0"/>
            <a:ext cx="1788193" cy="1072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Down Ribbon 3"/>
          <p:cNvSpPr/>
          <p:nvPr userDrawn="1"/>
        </p:nvSpPr>
        <p:spPr>
          <a:xfrm>
            <a:off x="1788195" y="19050"/>
            <a:ext cx="8615612" cy="1053866"/>
          </a:xfrm>
          <a:prstGeom prst="ribbon">
            <a:avLst>
              <a:gd name="adj1" fmla="val 9073"/>
              <a:gd name="adj2" fmla="val 5000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b="1" dirty="0" err="1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শ্লোগান</a:t>
            </a:r>
            <a:r>
              <a:rPr lang="en-US" sz="80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9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F65B303-0DC2-4C83-B4AF-A63E038E0E91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75433" y="6421441"/>
            <a:ext cx="10160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E37496-EB9D-4E1B-A34A-85D01E657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20837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08980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33CBD6F-D573-40FA-B53C-6B915073679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4AEFD9A-162C-493C-B7CE-C9CF02352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8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979D00-40C1-46F1-A260-C91FF436CFD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0266257-68A7-4871-90B6-5CFC7CD4A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1F751DD-9CA0-42F7-9083-B56249144DA6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3315225-E03D-4155-9179-CEA13BBD8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7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8140702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72085" y="3337560"/>
            <a:ext cx="8640064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77400" y="1544812"/>
            <a:ext cx="864006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56BA4F7-0EC2-4E5A-83A0-CFB338C5616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E30323B-D505-4835-85AE-9626AB730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8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777916A-777F-4691-BF4E-974E6052CFB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124E2A4-FD43-40B4-AC15-CDF6D30A9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8140702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83840"/>
            <a:ext cx="8839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85800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1D9D08-C296-4655-8FFF-692497722334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0927828-705B-4DE4-B609-F0F6D89E9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2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9600" y="1600203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0D3BB13-AF75-4353-B4F1-8BA7E9419E1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37464A9-0374-4D88-BE3C-7856A536F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5386917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86400"/>
            <a:ext cx="5389033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516912"/>
            <a:ext cx="538691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16912"/>
            <a:ext cx="538903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998819D-9FCC-47C3-9052-1DFFB1F4A7DC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123AE40-D049-4EF4-9816-0CAB9EAD9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2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3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C767E3A-1B5E-43FB-AF32-2B906B7E5FE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FC54BA1-CC1D-4367-B9F2-33AA599B1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3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3E48C4-D544-44CC-9C4A-E8700464C69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A5F7CC-1915-4A11-A331-D40D91FFE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7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EB05057-A8F2-4F34-83D6-C250DE280F8B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75433" y="6421441"/>
            <a:ext cx="10160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71DFDED-6BB9-4AAF-BA4E-4B37385C2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6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20837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08980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12FB243-92F4-4630-BB9B-C1CF5A1CF5A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4E37B6A-D8E3-4DEF-871A-8DB7E76BD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6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0A62464-47F7-4D83-A848-EC191D7A29CC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FCD6252-F3D3-4B2C-8D32-542242A22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EF17F33-6F93-4594-9118-62DFB586481D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FC79149-A8FA-4637-B9E3-B5888C593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8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5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D5C6998-DE6F-44AE-8EE6-3BE2DEC4291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738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FC5C76C-B50E-4DA3-A676-C1F82BF9742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468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F3E463-C51F-4F9B-8E13-D7EC7AED9D9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014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9EBB644-E868-4278-9A8E-41AD8043E2C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687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3B7ADD-FC92-457A-91C6-A2CC5B4E848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17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C4E1F2C-4420-4047-905A-A2B19E14653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34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2DF72EE-023B-40A5-8234-29B039C79BF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776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3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7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3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F7F042D-1704-4B7C-BABA-250D569A518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902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B2A4E22-03F2-4CE5-8AA3-3833112DA60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554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A7FB049-9F7E-4079-ABD3-3F86D384A7B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51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6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6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0BD485A-1E84-4EB1-A52B-4D7EEB34025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796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6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1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25AB0-146E-47EF-9F50-8564985F147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4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9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EE7BA-F768-47C6-A467-52EE00D9B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17E1A-CAF5-4A63-9532-755303520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79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9753600" y="0"/>
            <a:ext cx="2438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196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995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421441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rgbClr val="D4D2D0">
                    <a:shade val="50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D07AD9BE-2892-4EB4-BF73-B57EC30EA1DB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165600" y="6421441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D4D2D0">
                    <a:shade val="50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871200" y="642144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rgbClr val="D4D2D0">
                    <a:shade val="50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038EEAC6-1211-4D77-B8C6-2DDDA9501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503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fontAlgn="base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fontAlgn="base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9753600" y="0"/>
            <a:ext cx="2438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244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5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995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421441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rgbClr val="D4D2D0">
                    <a:shade val="50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E1CF728B-2977-49B1-B89E-3FFCAFABB340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165600" y="6421441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rgbClr val="D4D2D0">
                    <a:shade val="50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871200" y="642144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rgbClr val="D4D2D0">
                    <a:shade val="50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364B8E33-C101-4581-836F-23F3EADB4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2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6E6C6B-DB8C-4012-9727-2EC41C152A31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46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8.jpeg"/><Relationship Id="rId3" Type="http://schemas.openxmlformats.org/officeDocument/2006/relationships/image" Target="../media/image56.gif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3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0" Type="http://schemas.openxmlformats.org/officeDocument/2006/relationships/image" Target="../media/image60.png"/><Relationship Id="rId4" Type="http://schemas.openxmlformats.org/officeDocument/2006/relationships/image" Target="../media/image66.png"/><Relationship Id="rId9" Type="http://schemas.openxmlformats.org/officeDocument/2006/relationships/image" Target="../media/image18.jpeg"/><Relationship Id="rId1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60.png"/><Relationship Id="rId5" Type="http://schemas.openxmlformats.org/officeDocument/2006/relationships/image" Target="../media/image66.png"/><Relationship Id="rId10" Type="http://schemas.openxmlformats.org/officeDocument/2006/relationships/image" Target="../media/image18.jpe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288635" y="3651269"/>
            <a:ext cx="4400551" cy="1244199"/>
          </a:xfrm>
          <a:prstGeom prst="wedgeRoundRectCallout">
            <a:avLst>
              <a:gd name="adj1" fmla="val -44370"/>
              <a:gd name="adj2" fmla="val -125251"/>
              <a:gd name="adj3" fmla="val 16667"/>
            </a:avLst>
          </a:prstGeom>
          <a:noFill/>
          <a:ln w="101600" cap="sq" cmpd="dbl" algn="ctr">
            <a:solidFill>
              <a:srgbClr val="0000FF"/>
            </a:solidFill>
            <a:prstDash val="solid"/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124">
              <a:defRPr/>
            </a:pPr>
            <a:endParaRPr lang="en-US" sz="3000" b="1" kern="0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3550" y="3733800"/>
            <a:ext cx="3810000" cy="109223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/>
            <a:r>
              <a:rPr lang="bn-IN" sz="1400" b="1" dirty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4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24">
            <a:off x="2610935" y="669750"/>
            <a:ext cx="3948810" cy="3196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5800" y="304803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শুভেচ্ছা </a:t>
            </a:r>
            <a:endParaRPr lang="en-US" sz="48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21647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5657809" y="3324203"/>
            <a:ext cx="2546859" cy="1016177"/>
            <a:chOff x="7087872" y="5573132"/>
            <a:chExt cx="2546858" cy="1016177"/>
          </a:xfrm>
        </p:grpSpPr>
        <p:grpSp>
          <p:nvGrpSpPr>
            <p:cNvPr id="50" name="Group 49"/>
            <p:cNvGrpSpPr/>
            <p:nvPr/>
          </p:nvGrpSpPr>
          <p:grpSpPr>
            <a:xfrm>
              <a:off x="7842179" y="5785111"/>
              <a:ext cx="956416" cy="804198"/>
              <a:chOff x="4492016" y="4628414"/>
              <a:chExt cx="956416" cy="804198"/>
            </a:xfrm>
          </p:grpSpPr>
          <p:sp>
            <p:nvSpPr>
              <p:cNvPr id="58" name="Hexagon 57"/>
              <p:cNvSpPr/>
              <p:nvPr/>
            </p:nvSpPr>
            <p:spPr>
              <a:xfrm>
                <a:off x="4492016" y="4628414"/>
                <a:ext cx="956416" cy="804198"/>
              </a:xfrm>
              <a:prstGeom prst="hexagon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621278" y="4727675"/>
                <a:ext cx="690809" cy="53737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778268" y="4870575"/>
                <a:ext cx="362695" cy="272865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7087872" y="5589918"/>
              <a:ext cx="7858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ON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599188" y="5573132"/>
              <a:ext cx="10355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OFF</a:t>
              </a:r>
              <a:endParaRPr lang="en-US" sz="28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 rot="1226666">
            <a:off x="6867191" y="3014589"/>
            <a:ext cx="373140" cy="862666"/>
            <a:chOff x="6929007" y="4263127"/>
            <a:chExt cx="373140" cy="862666"/>
          </a:xfrm>
        </p:grpSpPr>
        <p:sp>
          <p:nvSpPr>
            <p:cNvPr id="75" name="Rounded Rectangle 74"/>
            <p:cNvSpPr/>
            <p:nvPr/>
          </p:nvSpPr>
          <p:spPr>
            <a:xfrm>
              <a:off x="7031866" y="4359537"/>
              <a:ext cx="154546" cy="76625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6929007" y="4263127"/>
              <a:ext cx="373140" cy="31575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 rot="20701045">
            <a:off x="6581831" y="3029870"/>
            <a:ext cx="373140" cy="862666"/>
            <a:chOff x="6929007" y="4263127"/>
            <a:chExt cx="373140" cy="862666"/>
          </a:xfrm>
        </p:grpSpPr>
        <p:sp>
          <p:nvSpPr>
            <p:cNvPr id="78" name="Rounded Rectangle 77"/>
            <p:cNvSpPr/>
            <p:nvPr/>
          </p:nvSpPr>
          <p:spPr>
            <a:xfrm>
              <a:off x="7031866" y="4359537"/>
              <a:ext cx="154546" cy="76625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6929007" y="4263127"/>
              <a:ext cx="373140" cy="31575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8" t="43890" r="39435" b="43895"/>
          <a:stretch/>
        </p:blipFill>
        <p:spPr>
          <a:xfrm>
            <a:off x="4848040" y="3645087"/>
            <a:ext cx="2096813" cy="472966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18166" r="63626" b="68803"/>
          <a:stretch/>
        </p:blipFill>
        <p:spPr>
          <a:xfrm>
            <a:off x="500152" y="3530944"/>
            <a:ext cx="3168869" cy="5044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18166" r="67184" b="69302"/>
          <a:stretch/>
        </p:blipFill>
        <p:spPr>
          <a:xfrm rot="16200000">
            <a:off x="-859206" y="2290164"/>
            <a:ext cx="2811051" cy="48518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18166" r="63626" b="68803"/>
          <a:stretch/>
        </p:blipFill>
        <p:spPr>
          <a:xfrm>
            <a:off x="463920" y="874994"/>
            <a:ext cx="3168869" cy="5044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18166" r="63626" b="68803"/>
          <a:stretch/>
        </p:blipFill>
        <p:spPr>
          <a:xfrm rot="10800000">
            <a:off x="3438880" y="1248265"/>
            <a:ext cx="4895997" cy="5044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18165" r="68111" b="70405"/>
          <a:stretch/>
        </p:blipFill>
        <p:spPr>
          <a:xfrm rot="16200000">
            <a:off x="6802574" y="2466507"/>
            <a:ext cx="2632301" cy="44250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18166" r="63626" b="68803"/>
          <a:stretch/>
        </p:blipFill>
        <p:spPr>
          <a:xfrm rot="10800000">
            <a:off x="6927115" y="3704079"/>
            <a:ext cx="1407764" cy="5044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9"/>
          <a:stretch/>
        </p:blipFill>
        <p:spPr>
          <a:xfrm>
            <a:off x="3113889" y="142614"/>
            <a:ext cx="1051019" cy="126512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43"/>
          <a:stretch/>
        </p:blipFill>
        <p:spPr>
          <a:xfrm>
            <a:off x="3128313" y="-1401135"/>
            <a:ext cx="1051019" cy="113739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350992" y="914372"/>
            <a:ext cx="2959773" cy="1252242"/>
            <a:chOff x="8350991" y="995957"/>
            <a:chExt cx="2959773" cy="1252242"/>
          </a:xfrm>
        </p:grpSpPr>
        <p:sp>
          <p:nvSpPr>
            <p:cNvPr id="117" name="TextBox 116"/>
            <p:cNvSpPr txBox="1"/>
            <p:nvPr/>
          </p:nvSpPr>
          <p:spPr>
            <a:xfrm>
              <a:off x="9714566" y="995957"/>
              <a:ext cx="1596198" cy="584775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তামার তার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8350991" y="1534858"/>
              <a:ext cx="1342375" cy="713341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/>
          <p:cNvGrpSpPr/>
          <p:nvPr/>
        </p:nvGrpSpPr>
        <p:grpSpPr>
          <a:xfrm>
            <a:off x="1562165" y="2166636"/>
            <a:ext cx="2409519" cy="1202241"/>
            <a:chOff x="9603073" y="804942"/>
            <a:chExt cx="2409519" cy="1202241"/>
          </a:xfrm>
        </p:grpSpPr>
        <p:sp>
          <p:nvSpPr>
            <p:cNvPr id="119" name="TextBox 118"/>
            <p:cNvSpPr txBox="1"/>
            <p:nvPr/>
          </p:nvSpPr>
          <p:spPr>
            <a:xfrm>
              <a:off x="9603073" y="804942"/>
              <a:ext cx="1097248" cy="584775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ব্যাটারি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cxnSp>
          <p:nvCxnSpPr>
            <p:cNvPr id="120" name="Straight Arrow Connector 119"/>
            <p:cNvCxnSpPr/>
            <p:nvPr/>
          </p:nvCxnSpPr>
          <p:spPr>
            <a:xfrm>
              <a:off x="10661104" y="1333920"/>
              <a:ext cx="1351488" cy="673263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/>
          <p:nvPr/>
        </p:nvGrpSpPr>
        <p:grpSpPr>
          <a:xfrm>
            <a:off x="4996200" y="1880522"/>
            <a:ext cx="1577541" cy="1049332"/>
            <a:chOff x="9677252" y="1079211"/>
            <a:chExt cx="1577541" cy="1049332"/>
          </a:xfrm>
        </p:grpSpPr>
        <p:sp>
          <p:nvSpPr>
            <p:cNvPr id="122" name="TextBox 121"/>
            <p:cNvSpPr txBox="1"/>
            <p:nvPr/>
          </p:nvSpPr>
          <p:spPr>
            <a:xfrm>
              <a:off x="9677252" y="1079211"/>
              <a:ext cx="823933" cy="584775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সুইচ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cxnSp>
          <p:nvCxnSpPr>
            <p:cNvPr id="123" name="Straight Arrow Connector 122"/>
            <p:cNvCxnSpPr/>
            <p:nvPr/>
          </p:nvCxnSpPr>
          <p:spPr>
            <a:xfrm>
              <a:off x="10415217" y="1656440"/>
              <a:ext cx="839576" cy="472103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>
            <a:off x="3873458" y="458961"/>
            <a:ext cx="2364183" cy="617256"/>
            <a:chOff x="8095694" y="995957"/>
            <a:chExt cx="2364183" cy="617256"/>
          </a:xfrm>
        </p:grpSpPr>
        <p:sp>
          <p:nvSpPr>
            <p:cNvPr id="125" name="TextBox 124"/>
            <p:cNvSpPr txBox="1"/>
            <p:nvPr/>
          </p:nvSpPr>
          <p:spPr>
            <a:xfrm>
              <a:off x="9714566" y="995957"/>
              <a:ext cx="745311" cy="584775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বাল্ব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cxnSp>
          <p:nvCxnSpPr>
            <p:cNvPr id="126" name="Straight Arrow Connector 125"/>
            <p:cNvCxnSpPr/>
            <p:nvPr/>
          </p:nvCxnSpPr>
          <p:spPr>
            <a:xfrm flipH="1">
              <a:off x="8095694" y="1567339"/>
              <a:ext cx="1608464" cy="45874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/>
          <p:cNvGrpSpPr/>
          <p:nvPr/>
        </p:nvGrpSpPr>
        <p:grpSpPr>
          <a:xfrm>
            <a:off x="3876624" y="3439139"/>
            <a:ext cx="512213" cy="769441"/>
            <a:chOff x="5352314" y="4603684"/>
            <a:chExt cx="695462" cy="1116442"/>
          </a:xfrm>
        </p:grpSpPr>
        <p:pic>
          <p:nvPicPr>
            <p:cNvPr id="153" name="Picture 15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54" name="TextBox 153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3879544" y="3439139"/>
            <a:ext cx="512213" cy="769441"/>
            <a:chOff x="5352314" y="4603684"/>
            <a:chExt cx="695462" cy="1116442"/>
          </a:xfrm>
        </p:grpSpPr>
        <p:pic>
          <p:nvPicPr>
            <p:cNvPr id="156" name="Picture 15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57" name="TextBox 156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3876624" y="3439139"/>
            <a:ext cx="512213" cy="769441"/>
            <a:chOff x="5352314" y="4603684"/>
            <a:chExt cx="695462" cy="1116442"/>
          </a:xfrm>
        </p:grpSpPr>
        <p:pic>
          <p:nvPicPr>
            <p:cNvPr id="159" name="Picture 15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60" name="TextBox 159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3876624" y="3439139"/>
            <a:ext cx="512213" cy="769441"/>
            <a:chOff x="5352314" y="4603684"/>
            <a:chExt cx="695462" cy="1116442"/>
          </a:xfrm>
        </p:grpSpPr>
        <p:pic>
          <p:nvPicPr>
            <p:cNvPr id="162" name="Picture 16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63" name="TextBox 162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3878444" y="3439139"/>
            <a:ext cx="512213" cy="769441"/>
            <a:chOff x="5352314" y="4603684"/>
            <a:chExt cx="695462" cy="1116442"/>
          </a:xfrm>
        </p:grpSpPr>
        <p:pic>
          <p:nvPicPr>
            <p:cNvPr id="165" name="Picture 16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66" name="TextBox 165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3876624" y="3439139"/>
            <a:ext cx="512213" cy="769441"/>
            <a:chOff x="5352314" y="4603684"/>
            <a:chExt cx="695462" cy="1116442"/>
          </a:xfrm>
        </p:grpSpPr>
        <p:pic>
          <p:nvPicPr>
            <p:cNvPr id="168" name="Picture 16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69" name="TextBox 168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3878392" y="3449283"/>
            <a:ext cx="512213" cy="769441"/>
            <a:chOff x="5352314" y="4603684"/>
            <a:chExt cx="695462" cy="1116442"/>
          </a:xfrm>
        </p:grpSpPr>
        <p:pic>
          <p:nvPicPr>
            <p:cNvPr id="171" name="Picture 17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72" name="TextBox 171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3876624" y="3465046"/>
            <a:ext cx="512213" cy="769441"/>
            <a:chOff x="5352314" y="4603684"/>
            <a:chExt cx="695462" cy="1116442"/>
          </a:xfrm>
        </p:grpSpPr>
        <p:pic>
          <p:nvPicPr>
            <p:cNvPr id="174" name="Picture 17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75" name="TextBox 174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3878044" y="3484095"/>
            <a:ext cx="512213" cy="769441"/>
            <a:chOff x="5352314" y="4603684"/>
            <a:chExt cx="695462" cy="1116442"/>
          </a:xfrm>
        </p:grpSpPr>
        <p:pic>
          <p:nvPicPr>
            <p:cNvPr id="177" name="Picture 17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78" name="TextBox 177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3878044" y="3447020"/>
            <a:ext cx="512213" cy="769441"/>
            <a:chOff x="5352314" y="4603684"/>
            <a:chExt cx="695462" cy="1116442"/>
          </a:xfrm>
        </p:grpSpPr>
        <p:pic>
          <p:nvPicPr>
            <p:cNvPr id="180" name="Picture 17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81" name="TextBox 180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3876648" y="3465046"/>
            <a:ext cx="512213" cy="769441"/>
            <a:chOff x="5352314" y="4603684"/>
            <a:chExt cx="695462" cy="1116442"/>
          </a:xfrm>
        </p:grpSpPr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84" name="TextBox 183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3904400" y="3445180"/>
            <a:ext cx="512213" cy="769441"/>
            <a:chOff x="5352314" y="4603684"/>
            <a:chExt cx="695462" cy="1116442"/>
          </a:xfrm>
        </p:grpSpPr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87" name="TextBox 186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3888040" y="3528589"/>
            <a:ext cx="512213" cy="769441"/>
            <a:chOff x="5352314" y="4603684"/>
            <a:chExt cx="695462" cy="1116442"/>
          </a:xfrm>
        </p:grpSpPr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90" name="TextBox 189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3871812" y="3461376"/>
            <a:ext cx="512213" cy="769441"/>
            <a:chOff x="5352314" y="4603684"/>
            <a:chExt cx="695462" cy="1116442"/>
          </a:xfrm>
        </p:grpSpPr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93" name="TextBox 192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3904400" y="3493364"/>
            <a:ext cx="512213" cy="769441"/>
            <a:chOff x="5352314" y="4603684"/>
            <a:chExt cx="695462" cy="1116442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96" name="TextBox 195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3888040" y="3478851"/>
            <a:ext cx="512213" cy="769441"/>
            <a:chOff x="5352314" y="4603684"/>
            <a:chExt cx="695462" cy="1116442"/>
          </a:xfrm>
        </p:grpSpPr>
        <p:pic>
          <p:nvPicPr>
            <p:cNvPr id="198" name="Picture 19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99" name="TextBox 198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43"/>
          <a:stretch/>
        </p:blipFill>
        <p:spPr>
          <a:xfrm>
            <a:off x="3083469" y="229507"/>
            <a:ext cx="1051019" cy="113739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" t="12691"/>
          <a:stretch/>
        </p:blipFill>
        <p:spPr>
          <a:xfrm rot="5400000">
            <a:off x="13976904" y="2404612"/>
            <a:ext cx="2852077" cy="22798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06122" y="1029903"/>
            <a:ext cx="7789753" cy="3025262"/>
            <a:chOff x="506108" y="1029903"/>
            <a:chExt cx="7789753" cy="30252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93" y="3659898"/>
              <a:ext cx="3071935" cy="261125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7" t="12691"/>
            <a:stretch/>
          </p:blipFill>
          <p:spPr>
            <a:xfrm rot="5400000">
              <a:off x="-805937" y="2380991"/>
              <a:ext cx="2852077" cy="227987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1" t="16744"/>
            <a:stretch/>
          </p:blipFill>
          <p:spPr>
            <a:xfrm rot="5400000">
              <a:off x="6866396" y="2563785"/>
              <a:ext cx="2641528" cy="217402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493" b="-2944"/>
            <a:stretch/>
          </p:blipFill>
          <p:spPr>
            <a:xfrm>
              <a:off x="525538" y="1029903"/>
              <a:ext cx="3026046" cy="268810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493" b="-2944"/>
            <a:stretch/>
          </p:blipFill>
          <p:spPr>
            <a:xfrm>
              <a:off x="3594582" y="1290920"/>
              <a:ext cx="4686882" cy="288316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52" t="-18534"/>
            <a:stretch/>
          </p:blipFill>
          <p:spPr>
            <a:xfrm>
              <a:off x="4943061" y="3723861"/>
              <a:ext cx="1847707" cy="309523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54" t="-18534" r="1" b="-5802"/>
            <a:stretch/>
          </p:blipFill>
          <p:spPr>
            <a:xfrm>
              <a:off x="6997148" y="3730489"/>
              <a:ext cx="1297741" cy="324676"/>
            </a:xfrm>
            <a:prstGeom prst="rect">
              <a:avLst/>
            </a:prstGeom>
          </p:spPr>
        </p:pic>
      </p:grpSp>
      <p:sp>
        <p:nvSpPr>
          <p:cNvPr id="100" name="TextBox 99"/>
          <p:cNvSpPr txBox="1"/>
          <p:nvPr/>
        </p:nvSpPr>
        <p:spPr>
          <a:xfrm>
            <a:off x="525537" y="5012102"/>
            <a:ext cx="10815355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যে সকল পদার্থের মধ্য দিয়ে তড়িৎ প্রবাহ চলতে পারে না তাকে অপরিবাহী পদার্থ বলে।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790831" y="4978613"/>
            <a:ext cx="2621295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বাতিটি কি জ্বলল?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45384" y="1002973"/>
            <a:ext cx="8148445" cy="3129123"/>
            <a:chOff x="359450" y="1002951"/>
            <a:chExt cx="8148445" cy="31291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250" y="3614967"/>
              <a:ext cx="3331718" cy="417105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4" t="3177" r="38583" b="10364"/>
            <a:stretch/>
          </p:blipFill>
          <p:spPr>
            <a:xfrm rot="5400000">
              <a:off x="-802433" y="2288193"/>
              <a:ext cx="2931112" cy="360628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4" t="12950" r="41596" b="10364"/>
            <a:stretch/>
          </p:blipFill>
          <p:spPr>
            <a:xfrm rot="5400000">
              <a:off x="6746308" y="2505612"/>
              <a:ext cx="2779238" cy="319868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4" t="12950" r="41596" b="10364"/>
            <a:stretch/>
          </p:blipFill>
          <p:spPr>
            <a:xfrm>
              <a:off x="6899043" y="3799551"/>
              <a:ext cx="1409584" cy="319868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450" y="1027079"/>
              <a:ext cx="3331718" cy="417105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534740" y="1094902"/>
              <a:ext cx="4973155" cy="417105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848038" y="3714969"/>
              <a:ext cx="2119834" cy="417105"/>
            </a:xfrm>
            <a:prstGeom prst="rect">
              <a:avLst/>
            </a:prstGeom>
          </p:spPr>
        </p:pic>
      </p:grpSp>
      <p:grpSp>
        <p:nvGrpSpPr>
          <p:cNvPr id="110" name="Group 109"/>
          <p:cNvGrpSpPr/>
          <p:nvPr/>
        </p:nvGrpSpPr>
        <p:grpSpPr>
          <a:xfrm>
            <a:off x="3886792" y="3457696"/>
            <a:ext cx="512213" cy="769441"/>
            <a:chOff x="5352314" y="4603684"/>
            <a:chExt cx="695462" cy="1116442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15" name="TextBox 114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864956" y="3449795"/>
            <a:ext cx="512213" cy="769441"/>
            <a:chOff x="5352314" y="4603684"/>
            <a:chExt cx="695462" cy="1116442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28" name="TextBox 127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3924756" y="3482885"/>
            <a:ext cx="512213" cy="769441"/>
            <a:chOff x="5352314" y="4603684"/>
            <a:chExt cx="695462" cy="1116442"/>
          </a:xfrm>
        </p:grpSpPr>
        <p:pic>
          <p:nvPicPr>
            <p:cNvPr id="130" name="Picture 1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3919000" y="3488847"/>
            <a:ext cx="512213" cy="769441"/>
            <a:chOff x="5352314" y="4603684"/>
            <a:chExt cx="695462" cy="1116442"/>
          </a:xfrm>
        </p:grpSpPr>
        <p:pic>
          <p:nvPicPr>
            <p:cNvPr id="133" name="Picture 13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34" name="TextBox 133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3829532" y="3523344"/>
            <a:ext cx="512213" cy="769441"/>
            <a:chOff x="5352314" y="4603684"/>
            <a:chExt cx="695462" cy="1116442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893072" y="3467535"/>
            <a:ext cx="512213" cy="769441"/>
            <a:chOff x="5352314" y="4603684"/>
            <a:chExt cx="695462" cy="1116442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9" t="45923" r="62532" b="33284"/>
            <a:stretch/>
          </p:blipFill>
          <p:spPr>
            <a:xfrm>
              <a:off x="5488751" y="4888380"/>
              <a:ext cx="559025" cy="546086"/>
            </a:xfrm>
            <a:prstGeom prst="ellipse">
              <a:avLst/>
            </a:prstGeom>
          </p:spPr>
        </p:pic>
        <p:sp>
          <p:nvSpPr>
            <p:cNvPr id="140" name="TextBox 139"/>
            <p:cNvSpPr txBox="1"/>
            <p:nvPr/>
          </p:nvSpPr>
          <p:spPr>
            <a:xfrm>
              <a:off x="5352314" y="4603684"/>
              <a:ext cx="520022" cy="111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1" t="51351" r="70957" b="25758"/>
          <a:stretch/>
        </p:blipFill>
        <p:spPr>
          <a:xfrm>
            <a:off x="-1850216" y="3231789"/>
            <a:ext cx="1501847" cy="886264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500152" y="5024188"/>
            <a:ext cx="11154821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যে সকল পদার্থের মধ্য দিয়ে সহজেই তড়িৎ প্রবাহ চলতে পারে তাকে পরিবাহী পদার্থ বলে।</a:t>
            </a:r>
            <a:endParaRPr lang="en-US" sz="32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200" name="Group 199"/>
          <p:cNvGrpSpPr/>
          <p:nvPr/>
        </p:nvGrpSpPr>
        <p:grpSpPr>
          <a:xfrm>
            <a:off x="8281465" y="1275669"/>
            <a:ext cx="3182931" cy="1252242"/>
            <a:chOff x="8350991" y="995957"/>
            <a:chExt cx="3182931" cy="1252242"/>
          </a:xfrm>
        </p:grpSpPr>
        <p:sp>
          <p:nvSpPr>
            <p:cNvPr id="201" name="TextBox 200"/>
            <p:cNvSpPr txBox="1"/>
            <p:nvPr/>
          </p:nvSpPr>
          <p:spPr>
            <a:xfrm>
              <a:off x="9714564" y="995957"/>
              <a:ext cx="1819358" cy="584775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সিলিকন তার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cxnSp>
          <p:nvCxnSpPr>
            <p:cNvPr id="202" name="Straight Arrow Connector 201"/>
            <p:cNvCxnSpPr/>
            <p:nvPr/>
          </p:nvCxnSpPr>
          <p:spPr>
            <a:xfrm flipH="1">
              <a:off x="8350991" y="1534858"/>
              <a:ext cx="1342375" cy="713341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3" name="Group 202"/>
          <p:cNvGrpSpPr/>
          <p:nvPr/>
        </p:nvGrpSpPr>
        <p:grpSpPr>
          <a:xfrm>
            <a:off x="8401820" y="1987011"/>
            <a:ext cx="2122893" cy="1252242"/>
            <a:chOff x="8350991" y="995957"/>
            <a:chExt cx="2122893" cy="1252242"/>
          </a:xfrm>
        </p:grpSpPr>
        <p:sp>
          <p:nvSpPr>
            <p:cNvPr id="204" name="TextBox 203"/>
            <p:cNvSpPr txBox="1"/>
            <p:nvPr/>
          </p:nvSpPr>
          <p:spPr>
            <a:xfrm>
              <a:off x="9714565" y="995957"/>
              <a:ext cx="759319" cy="584775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কাঠ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cxnSp>
          <p:nvCxnSpPr>
            <p:cNvPr id="205" name="Straight Arrow Connector 204"/>
            <p:cNvCxnSpPr/>
            <p:nvPr/>
          </p:nvCxnSpPr>
          <p:spPr>
            <a:xfrm flipH="1">
              <a:off x="8350991" y="1534858"/>
              <a:ext cx="1342375" cy="713341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0" name="TextBox 149"/>
          <p:cNvSpPr txBox="1"/>
          <p:nvPr/>
        </p:nvSpPr>
        <p:spPr>
          <a:xfrm>
            <a:off x="500152" y="5030853"/>
            <a:ext cx="11191055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যে সকল পদার্থের মধ্য দিয়ে সামান্য পরিমাণে তড়িৎ প্রবাহিত হয় তাই অর্ধপরিবাহী পদার্থ।</a:t>
            </a:r>
            <a:endParaRPr lang="en-US" sz="32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345384" y="5185432"/>
            <a:ext cx="11523955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সুবিধামত অপদ্রব্য বা ভেজাল মিশিয়ে অর্ধপরিবাহী পদার্থের তড়িৎ পরিবাহীতা বৃদ্ধি করা যায়।</a:t>
            </a:r>
            <a:endParaRPr lang="en-US" sz="32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97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 3.7037E-7 L 0.43984 0.021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32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4.16667E-7 0.2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50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500"/>
                            </p:stCondLst>
                            <p:childTnLst>
                              <p:par>
                                <p:cTn id="8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0.29857 2.59259E-6 L -0.29739 -0.38611 L -0.04648 -0.38611 L -0.04518 -0.34491 L 0.32839 -0.3426 L 0.32722 0.01157 L -0.00638 0.00231 L -0.00638 0.00254 " pathEditMode="relative" rAng="0" ptsTypes="AAAAAAAAA">
                                      <p:cBhvr>
                                        <p:cTn id="108" dur="3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70833E-6 2.59259E-6 L -0.29856 2.59259E-6 L -0.29739 -0.38611 L -0.04648 -0.38611 L -0.04518 -0.34491 L 0.32839 -0.3426 L 0.32722 0.01157 L -0.00638 0.00231 L -0.00638 0.00254 " pathEditMode="relative" rAng="0" ptsTypes="AAAAAAAAA">
                                      <p:cBhvr>
                                        <p:cTn id="110" dur="3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29167E-6 2.59259E-6 L -0.29857 2.59259E-6 L -0.29739 -0.38611 L -0.04648 -0.38611 L -0.04518 -0.34491 L 0.32839 -0.3426 L 0.32722 0.01157 L -0.00638 0.00231 L -0.00638 0.00254 " pathEditMode="relative" rAng="0" ptsTypes="AAAAAAAAA">
                                      <p:cBhvr>
                                        <p:cTn id="112" dur="3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29167E-6 2.59259E-6 L -0.29857 2.59259E-6 L -0.29739 -0.38611 L -0.04648 -0.38611 L -0.04518 -0.34491 L 0.32839 -0.3426 L 0.32722 0.01157 L -0.00638 0.00231 L -0.00638 0.00254 " pathEditMode="relative" rAng="0" ptsTypes="AAAAAAAAA">
                                      <p:cBhvr>
                                        <p:cTn id="114" dur="3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2.5E-6 2.59259E-6 L -0.29857 2.59259E-6 L -0.29739 -0.38611 L -0.04648 -0.38611 L -0.04518 -0.34491 L 0.32839 -0.3426 L 0.32722 0.01157 L -0.00638 0.00231 L -0.00638 0.00254 " pathEditMode="relative" rAng="0" ptsTypes="AAAAAAAAA">
                                      <p:cBhvr>
                                        <p:cTn id="116" dur="3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29167E-6 2.59259E-6 L -0.29857 2.59259E-6 L -0.29739 -0.38611 L -0.04648 -0.38611 L -0.04518 -0.34491 L 0.32839 -0.3426 L 0.32722 0.01157 L -0.00638 0.00231 L -0.00638 0.00254 " pathEditMode="relative" rAng="0" ptsTypes="AAAAAAAAA">
                                      <p:cBhvr>
                                        <p:cTn id="118" dur="3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repeatCount="indefinite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2.5E-6 2.22222E-6 L -0.29857 2.22222E-6 L -0.29739 -0.38611 L -0.04648 -0.38611 L -0.04518 -0.34491 L 0.32839 -0.34259 L 0.32722 0.01157 L -0.00638 0.00231 L -0.00638 0.00254 " pathEditMode="relative" rAng="0" ptsTypes="AAAAAAAAA">
                                      <p:cBhvr>
                                        <p:cTn id="120" dur="3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29167E-6 -2.59259E-6 L -0.29857 -2.59259E-6 L -0.29739 -0.38611 L -0.04648 -0.38611 L -0.04518 -0.3449 L 0.32839 -0.34259 L 0.32722 0.01158 L -0.00638 0.00232 L -0.00638 0.00255 " pathEditMode="relative" rAng="0" ptsTypes="AAAAAAAAA">
                                      <p:cBhvr>
                                        <p:cTn id="122" dur="3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0" presetClass="path" presetSubtype="0" repeatCount="indefinite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2.5E-6 -3.7037E-7 L -0.29857 -3.7037E-7 L -0.29739 -0.38611 L -0.04648 -0.38611 L -0.04518 -0.34491 L 0.32839 -0.34259 L 0.32722 0.01157 L -0.00638 0.00232 L -0.00638 0.00255 " pathEditMode="relative" rAng="0" ptsTypes="AAAAAAAAA">
                                      <p:cBhvr>
                                        <p:cTn id="128" dur="3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2.5E-6 -4.81481E-6 L -0.29857 -4.81481E-6 L -0.29739 -0.38611 L -0.04648 -0.38611 L -0.04518 -0.3449 L 0.32839 -0.34259 L 0.32722 0.01158 L -0.00638 0.00232 L -0.00638 0.00255 " pathEditMode="relative" rAng="0" ptsTypes="AAAAAAAAA">
                                      <p:cBhvr>
                                        <p:cTn id="130" dur="3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29167E-6 -2.59259E-6 L -0.29857 -2.59259E-6 L -0.29739 -0.38611 L -0.04648 -0.38611 L -0.04518 -0.3449 L 0.32839 -0.34259 L 0.32722 0.01158 L -0.00638 0.00232 L -0.00638 0.00255 " pathEditMode="relative" rAng="0" ptsTypes="AAAAAAAAA">
                                      <p:cBhvr>
                                        <p:cTn id="132" dur="3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repeatCount="indefinite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4.16667E-6 -3.33333E-6 L -0.29857 -3.33333E-6 L -0.2974 -0.38611 L -0.04649 -0.38611 L -0.04519 -0.3449 L 0.32838 -0.34259 L 0.32721 0.01158 L -0.00638 0.00232 L -0.00638 0.00255 " pathEditMode="relative" rAng="0" ptsTypes="AAAAAAAAA">
                                      <p:cBhvr>
                                        <p:cTn id="134" dur="3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-3.75E-6 -1.85185E-6 L -0.29856 -1.85185E-6 L -0.29739 -0.38611 L -0.04648 -0.38611 L -0.04518 -0.34491 L 0.32839 -0.34259 L 0.32722 0.01158 L -0.00638 0.00232 L -0.00638 0.00255 " pathEditMode="relative" rAng="0" ptsTypes="AAAAAAAAA">
                                      <p:cBhvr>
                                        <p:cTn id="136" dur="3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repeatCount="indefinite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-1.66667E-6 1.85185E-6 L -0.29857 1.85185E-6 L -0.29739 -0.38611 L -0.04648 -0.38611 L -0.04518 -0.34491 L 0.32839 -0.34259 L 0.32722 0.01157 L -0.00638 0.00231 L -0.00638 0.00254 " pathEditMode="relative" rAng="0" ptsTypes="AAAAAAAAA">
                                      <p:cBhvr>
                                        <p:cTn id="138" dur="3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0" presetClass="path" presetSubtype="0" repeatCount="indefinite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4.16667E-6 7.40741E-7 L -0.29857 7.40741E-7 L -0.2974 -0.38611 L -0.04649 -0.38611 L -0.04519 -0.34491 L 0.32838 -0.34259 L 0.32721 0.01157 L -0.00638 0.00231 L -0.00638 0.00255 " pathEditMode="relative" rAng="0" ptsTypes="AAAAAAAAA">
                                      <p:cBhvr>
                                        <p:cTn id="140" dur="3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75E-6 -4.44444E-6 L -0.29856 -4.44444E-6 L -0.29739 -0.38611 L -0.04648 -0.38611 L -0.04518 -0.3449 L 0.32839 -0.34259 L 0.32722 0.01158 L -0.00638 0.00232 L -0.00638 0.00255 " pathEditMode="relative" rAng="0" ptsTypes="AAAAAAAAA">
                                      <p:cBhvr>
                                        <p:cTn id="142" dur="3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3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9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00"/>
                            </p:stCondLst>
                            <p:childTnLst>
                              <p:par>
                                <p:cTn id="2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3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00"/>
                            </p:stCondLst>
                            <p:childTnLst>
                              <p:par>
                                <p:cTn id="2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3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2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2000"/>
                            </p:stCondLst>
                            <p:childTnLst>
                              <p:par>
                                <p:cTn id="3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7" dur="3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11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2000"/>
                            </p:stCondLst>
                            <p:childTnLst>
                              <p:par>
                                <p:cTn id="31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500"/>
                            </p:stCondLst>
                            <p:childTnLst>
                              <p:par>
                                <p:cTn id="3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3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0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29856 4.81481E-6 L -0.29739 -0.38612 L -0.04648 -0.38612 L -0.04518 -0.34491 L 0.32839 -0.3426 L 0.32722 0.01157 L -0.00638 0.00231 L -0.00638 0.00254 " pathEditMode="relative" rAng="0" ptsTypes="AAAAAAAAA">
                                      <p:cBhvr>
                                        <p:cTn id="352" dur="3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2.22222E-6 L -0.29857 2.22222E-6 L -0.29739 -0.38611 L -0.04648 -0.38611 L -0.04518 -0.34491 L 0.32839 -0.34259 L 0.32721 0.01157 L -0.00638 0.00231 L -0.00638 0.00254 " pathEditMode="relative" rAng="0" ptsTypes="AAAAAAAAA">
                                      <p:cBhvr>
                                        <p:cTn id="354" dur="3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  <p:par>
                                <p:cTn id="355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1.11111E-6 L -0.29857 1.11111E-6 L -0.2974 -0.38611 L -0.04649 -0.38611 L -0.04518 -0.34491 L 0.32838 -0.34259 L 0.32721 0.01157 L -0.00638 0.00231 L -0.00638 0.00255 " pathEditMode="relative" rAng="0" ptsTypes="AAAAAAAAA">
                                      <p:cBhvr>
                                        <p:cTn id="356" dur="3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  <p:par>
                                <p:cTn id="357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08333E-6 -4.81481E-6 L -0.29857 -4.81481E-6 L -0.2974 -0.38611 L -0.04649 -0.38611 L -0.04518 -0.3449 L 0.32838 -0.34259 L 0.32721 0.01158 L -0.00638 0.00232 L -0.00638 0.00255 " pathEditMode="relative" rAng="0" ptsTypes="AAAAAAAAA">
                                      <p:cBhvr>
                                        <p:cTn id="358" dur="3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95833E-6 4.07407E-6 L -0.29857 4.07407E-6 L -0.2974 -0.38612 L -0.04649 -0.38612 L -0.04519 -0.34491 L 0.32838 -0.3426 L 0.32721 0.01157 L -0.00638 0.00231 L -0.00638 0.00254 " pathEditMode="relative" rAng="0" ptsTypes="AAAAAAAAA">
                                      <p:cBhvr>
                                        <p:cTn id="364" dur="3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0" presetClass="pat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375E-6 -4.07407E-6 L -0.29856 -4.07407E-6 L -0.29739 -0.38611 L -0.04648 -0.38611 L -0.04518 -0.3449 L 0.32839 -0.34259 L 0.32722 0.01158 L -0.00638 0.00232 L -0.00638 0.00255 " pathEditMode="relative" rAng="0" ptsTypes="AAAAAAAAA">
                                      <p:cBhvr>
                                        <p:cTn id="366" dur="3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1" dur="3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7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2000"/>
                            </p:stCondLst>
                            <p:childTnLst>
                              <p:par>
                                <p:cTn id="3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0" dur="3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6" grpId="0" animBg="1"/>
      <p:bldP spid="106" grpId="1" animBg="1"/>
      <p:bldP spid="86" grpId="0" animBg="1"/>
      <p:bldP spid="86" grpId="1" animBg="1"/>
      <p:bldP spid="150" grpId="0" animBg="1"/>
      <p:bldP spid="150" grpId="1" animBg="1"/>
      <p:bldP spid="1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452427" y="427176"/>
            <a:ext cx="3263704" cy="1195754"/>
            <a:chOff x="4234376" y="773723"/>
            <a:chExt cx="3263704" cy="1195754"/>
          </a:xfrm>
        </p:grpSpPr>
        <p:sp>
          <p:nvSpPr>
            <p:cNvPr id="4" name="Oval 3"/>
            <p:cNvSpPr/>
            <p:nvPr/>
          </p:nvSpPr>
          <p:spPr>
            <a:xfrm>
              <a:off x="4234376" y="773723"/>
              <a:ext cx="3263704" cy="1195754"/>
            </a:xfrm>
            <a:prstGeom prst="ellipse">
              <a:avLst/>
            </a:prstGeom>
            <a:solidFill>
              <a:srgbClr val="0070C0"/>
            </a:solidFill>
            <a:ln w="76200"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424291" y="975807"/>
              <a:ext cx="29401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5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কঠিন পদার্থ</a:t>
              </a:r>
              <a:endPara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9337" y="1624684"/>
            <a:ext cx="5053331" cy="2365116"/>
            <a:chOff x="472715" y="2002890"/>
            <a:chExt cx="5583427" cy="2347544"/>
          </a:xfrm>
        </p:grpSpPr>
        <p:grpSp>
          <p:nvGrpSpPr>
            <p:cNvPr id="39" name="Group 38"/>
            <p:cNvGrpSpPr/>
            <p:nvPr/>
          </p:nvGrpSpPr>
          <p:grpSpPr>
            <a:xfrm>
              <a:off x="472715" y="3154680"/>
              <a:ext cx="3263704" cy="1195754"/>
              <a:chOff x="4234376" y="773723"/>
              <a:chExt cx="3263704" cy="1195754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4234376" y="773723"/>
                <a:ext cx="3263704" cy="1195754"/>
              </a:xfrm>
              <a:prstGeom prst="ellipse">
                <a:avLst/>
              </a:prstGeom>
              <a:solidFill>
                <a:srgbClr val="0070C0"/>
              </a:solidFill>
              <a:ln w="76200"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C000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424291" y="975807"/>
                <a:ext cx="2940148" cy="916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5400" b="1" dirty="0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 </a:t>
                </a:r>
                <a:r>
                  <a:rPr lang="bn-BD" sz="5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পরিবাহী</a:t>
                </a:r>
                <a:endParaRPr 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 flipH="1">
              <a:off x="2104568" y="2002890"/>
              <a:ext cx="3951574" cy="105331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424292" y="1591036"/>
            <a:ext cx="2953845" cy="2402319"/>
            <a:chOff x="4424290" y="1969477"/>
            <a:chExt cx="3263704" cy="2384471"/>
          </a:xfrm>
        </p:grpSpPr>
        <p:grpSp>
          <p:nvGrpSpPr>
            <p:cNvPr id="43" name="Group 42"/>
            <p:cNvGrpSpPr/>
            <p:nvPr/>
          </p:nvGrpSpPr>
          <p:grpSpPr>
            <a:xfrm>
              <a:off x="4424290" y="3158194"/>
              <a:ext cx="3263704" cy="1195754"/>
              <a:chOff x="4234376" y="773723"/>
              <a:chExt cx="3263704" cy="1195754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4234376" y="773723"/>
                <a:ext cx="3263704" cy="1195754"/>
              </a:xfrm>
              <a:prstGeom prst="ellipse">
                <a:avLst/>
              </a:prstGeom>
              <a:solidFill>
                <a:srgbClr val="0070C0"/>
              </a:solidFill>
              <a:ln w="76200"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C000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424291" y="975807"/>
                <a:ext cx="2940148" cy="916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5400" b="1" dirty="0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bn-BD" sz="5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অপরিবাহী</a:t>
                </a:r>
                <a:endParaRPr 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cxnSp>
          <p:nvCxnSpPr>
            <p:cNvPr id="54" name="Straight Arrow Connector 53"/>
            <p:cNvCxnSpPr>
              <a:endCxn id="44" idx="0"/>
            </p:cNvCxnSpPr>
            <p:nvPr/>
          </p:nvCxnSpPr>
          <p:spPr>
            <a:xfrm>
              <a:off x="6056142" y="1969477"/>
              <a:ext cx="0" cy="118871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887521" y="1622941"/>
            <a:ext cx="4974003" cy="2366892"/>
            <a:chOff x="6076070" y="2001127"/>
            <a:chExt cx="5495778" cy="2349307"/>
          </a:xfrm>
        </p:grpSpPr>
        <p:grpSp>
          <p:nvGrpSpPr>
            <p:cNvPr id="47" name="Group 46"/>
            <p:cNvGrpSpPr/>
            <p:nvPr/>
          </p:nvGrpSpPr>
          <p:grpSpPr>
            <a:xfrm>
              <a:off x="8308144" y="3154680"/>
              <a:ext cx="3263704" cy="1195754"/>
              <a:chOff x="4234376" y="773723"/>
              <a:chExt cx="3263704" cy="1195754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4234376" y="773723"/>
                <a:ext cx="3263704" cy="1195754"/>
              </a:xfrm>
              <a:prstGeom prst="ellipse">
                <a:avLst/>
              </a:prstGeom>
              <a:solidFill>
                <a:srgbClr val="0070C0"/>
              </a:solidFill>
              <a:ln w="76200"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C000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424291" y="975807"/>
                <a:ext cx="2940148" cy="916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5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অর্ধপরিবাহী</a:t>
                </a:r>
                <a:endParaRPr 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cxnSp>
          <p:nvCxnSpPr>
            <p:cNvPr id="63" name="Straight Arrow Connector 62"/>
            <p:cNvCxnSpPr/>
            <p:nvPr/>
          </p:nvCxnSpPr>
          <p:spPr>
            <a:xfrm>
              <a:off x="6076070" y="2001127"/>
              <a:ext cx="3892062" cy="105507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257177" y="4188797"/>
            <a:ext cx="1842859" cy="2332903"/>
            <a:chOff x="3257177" y="4188786"/>
            <a:chExt cx="1842858" cy="233290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7177" y="4188786"/>
              <a:ext cx="1842858" cy="184285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389317" y="5936914"/>
              <a:ext cx="14553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রূপার তার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42374" y="4219661"/>
            <a:ext cx="1941399" cy="2319906"/>
            <a:chOff x="5842359" y="4219650"/>
            <a:chExt cx="1941399" cy="231990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9" t="8612" r="15352" b="8233"/>
            <a:stretch/>
          </p:blipFill>
          <p:spPr>
            <a:xfrm>
              <a:off x="5842359" y="4219650"/>
              <a:ext cx="1535776" cy="181199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993283" y="5954781"/>
              <a:ext cx="1790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তামার তার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03209" y="4225621"/>
            <a:ext cx="2604251" cy="2296079"/>
            <a:chOff x="303209" y="4225610"/>
            <a:chExt cx="2604250" cy="229607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13" y="4225610"/>
              <a:ext cx="2375090" cy="178131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03209" y="5936914"/>
              <a:ext cx="2604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অ্যালুমিনিয়াম তার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928683" y="4117337"/>
            <a:ext cx="2905116" cy="2483720"/>
            <a:chOff x="8928681" y="4117326"/>
            <a:chExt cx="2905116" cy="248372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681" y="4117326"/>
              <a:ext cx="2905116" cy="198577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0279384" y="6016271"/>
              <a:ext cx="7475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কাচ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842720" y="4219661"/>
            <a:ext cx="2828925" cy="2319906"/>
            <a:chOff x="5842718" y="4219650"/>
            <a:chExt cx="2828925" cy="231990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718" y="4219650"/>
              <a:ext cx="2828925" cy="1815029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729893" y="5954781"/>
              <a:ext cx="7329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কাঠ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042651" y="4159640"/>
            <a:ext cx="2619359" cy="2441417"/>
            <a:chOff x="3042637" y="4159629"/>
            <a:chExt cx="2619359" cy="244141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637" y="4159629"/>
              <a:ext cx="2619359" cy="2044003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528141" y="6016271"/>
              <a:ext cx="1106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প্লাস্টিক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72379" y="4013303"/>
            <a:ext cx="2629392" cy="2508397"/>
            <a:chOff x="372379" y="4013292"/>
            <a:chExt cx="2629392" cy="250839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379" y="4013292"/>
              <a:ext cx="2629392" cy="2050926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969274" y="5936914"/>
              <a:ext cx="9803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রাবার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635561" y="4117348"/>
            <a:ext cx="2810475" cy="2369709"/>
            <a:chOff x="8585914" y="922849"/>
            <a:chExt cx="1645784" cy="131814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5914" y="922849"/>
              <a:ext cx="1645784" cy="1170335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8854036" y="1915711"/>
              <a:ext cx="1326557" cy="325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সিলিকন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141166" y="3918945"/>
            <a:ext cx="4444713" cy="2659161"/>
            <a:chOff x="5936586" y="1491581"/>
            <a:chExt cx="2602777" cy="140195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586" y="1491581"/>
              <a:ext cx="2602777" cy="1170335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6572174" y="2585231"/>
              <a:ext cx="1732877" cy="308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জার্মেনিয়াম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139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97531" y="711910"/>
            <a:ext cx="3613719" cy="106452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6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জোড়ায় </a:t>
            </a:r>
            <a:r>
              <a:rPr lang="bn-BD" sz="66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642154" y="4158711"/>
            <a:ext cx="9985737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bn-BD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বৈদ্যুতিক তারকে প্লাস্টিক দ্বারা আবৃত করা হয় কেন তা ব্যাখ্যা কর।</a:t>
            </a:r>
            <a:endParaRPr lang="en-US" sz="3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42154" y="3429004"/>
            <a:ext cx="9273497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bn-BD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তড়িৎ পরিবাহী ধর্মের উপর ভিত্তি করে পদার্থ কত প্রকার?</a:t>
            </a:r>
            <a:endParaRPr lang="en-US" sz="3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45" y="-113415"/>
            <a:ext cx="3518441" cy="246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4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6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7"/>
          <a:stretch/>
        </p:blipFill>
        <p:spPr>
          <a:xfrm>
            <a:off x="359731" y="551769"/>
            <a:ext cx="5662040" cy="3983592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093" y="2967404"/>
            <a:ext cx="1238251" cy="1485900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19" y="2692533"/>
            <a:ext cx="1294655" cy="1485900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093" y="3011364"/>
            <a:ext cx="1238251" cy="1485900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65" y="2659235"/>
            <a:ext cx="1294655" cy="1485900"/>
          </a:xfrm>
          <a:prstGeom prst="rect">
            <a:avLst/>
          </a:prstGeom>
        </p:spPr>
      </p:pic>
      <p:sp>
        <p:nvSpPr>
          <p:cNvPr id="188" name="TextBox 187"/>
          <p:cNvSpPr txBox="1"/>
          <p:nvPr/>
        </p:nvSpPr>
        <p:spPr>
          <a:xfrm>
            <a:off x="541864" y="4865837"/>
            <a:ext cx="4503277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মানুষের চলার পথকে কী বলা হয়?</a:t>
            </a:r>
            <a:endParaRPr lang="en-US" sz="32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2188944" y="4686453"/>
            <a:ext cx="1074765" cy="83099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4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রাস্তা</a:t>
            </a:r>
            <a:endParaRPr lang="en-US" sz="48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5633820" y="4865837"/>
            <a:ext cx="6091157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তড়িৎ প্রবাহ চলার পথকে তড়িৎ বর্তনী বলা হয়।</a:t>
            </a:r>
            <a:endParaRPr lang="en-US" sz="32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91" name="Picture 1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5" t="54793" r="12381"/>
          <a:stretch/>
        </p:blipFill>
        <p:spPr>
          <a:xfrm rot="16200000">
            <a:off x="10428732" y="3459529"/>
            <a:ext cx="1290771" cy="272839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9"/>
          <a:stretch/>
        </p:blipFill>
        <p:spPr>
          <a:xfrm>
            <a:off x="9729901" y="1746226"/>
            <a:ext cx="1051019" cy="1251334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43"/>
          <a:stretch/>
        </p:blipFill>
        <p:spPr>
          <a:xfrm>
            <a:off x="9665496" y="1794823"/>
            <a:ext cx="1051019" cy="1137390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65"/>
          <a:stretch/>
        </p:blipFill>
        <p:spPr>
          <a:xfrm>
            <a:off x="7044854" y="4088729"/>
            <a:ext cx="1427875" cy="200543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3" t="55108" b="-2"/>
          <a:stretch/>
        </p:blipFill>
        <p:spPr>
          <a:xfrm rot="10800000">
            <a:off x="8967596" y="4084660"/>
            <a:ext cx="1067813" cy="246280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7249" r="17735" b="57454"/>
          <a:stretch/>
        </p:blipFill>
        <p:spPr>
          <a:xfrm rot="16200000">
            <a:off x="6322667" y="3354951"/>
            <a:ext cx="1554562" cy="151136"/>
          </a:xfrm>
          <a:prstGeom prst="rect">
            <a:avLst/>
          </a:prstGeom>
        </p:spPr>
      </p:pic>
      <p:grpSp>
        <p:nvGrpSpPr>
          <p:cNvPr id="197" name="Group 196"/>
          <p:cNvGrpSpPr/>
          <p:nvPr/>
        </p:nvGrpSpPr>
        <p:grpSpPr>
          <a:xfrm>
            <a:off x="10212983" y="2823586"/>
            <a:ext cx="868439" cy="279764"/>
            <a:chOff x="1338405" y="2716062"/>
            <a:chExt cx="2170408" cy="645324"/>
          </a:xfrm>
        </p:grpSpPr>
        <p:pic>
          <p:nvPicPr>
            <p:cNvPr id="198" name="Picture 19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19" t="46150" r="11117" b="-1"/>
            <a:stretch/>
          </p:blipFill>
          <p:spPr>
            <a:xfrm rot="10800000">
              <a:off x="1338405" y="2753730"/>
              <a:ext cx="1662372" cy="607656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19" t="46150" r="11117" b="-1"/>
            <a:stretch/>
          </p:blipFill>
          <p:spPr>
            <a:xfrm>
              <a:off x="1846441" y="2716062"/>
              <a:ext cx="1662372" cy="607656"/>
            </a:xfrm>
            <a:prstGeom prst="rect">
              <a:avLst/>
            </a:prstGeom>
          </p:spPr>
        </p:pic>
      </p:grpSp>
      <p:pic>
        <p:nvPicPr>
          <p:cNvPr id="200" name="Picture 19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3" b="46737"/>
          <a:stretch/>
        </p:blipFill>
        <p:spPr>
          <a:xfrm>
            <a:off x="7093775" y="2583667"/>
            <a:ext cx="3171271" cy="309818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3" t="55492" r="21074" b="-2"/>
          <a:stretch/>
        </p:blipFill>
        <p:spPr>
          <a:xfrm rot="10800000">
            <a:off x="10451843" y="4079223"/>
            <a:ext cx="669895" cy="244168"/>
          </a:xfrm>
          <a:prstGeom prst="rect">
            <a:avLst/>
          </a:prstGeom>
        </p:spPr>
      </p:pic>
      <p:grpSp>
        <p:nvGrpSpPr>
          <p:cNvPr id="202" name="Group 201"/>
          <p:cNvGrpSpPr/>
          <p:nvPr/>
        </p:nvGrpSpPr>
        <p:grpSpPr>
          <a:xfrm>
            <a:off x="10007411" y="4183730"/>
            <a:ext cx="584935" cy="160071"/>
            <a:chOff x="7192630" y="5278531"/>
            <a:chExt cx="1203147" cy="840633"/>
          </a:xfrm>
        </p:grpSpPr>
        <p:sp>
          <p:nvSpPr>
            <p:cNvPr id="203" name="Rectangle 202"/>
            <p:cNvSpPr/>
            <p:nvPr/>
          </p:nvSpPr>
          <p:spPr>
            <a:xfrm>
              <a:off x="7192630" y="5835384"/>
              <a:ext cx="1203147" cy="283780"/>
            </a:xfrm>
            <a:prstGeom prst="rect">
              <a:avLst/>
            </a:prstGeom>
            <a:blipFill>
              <a:blip r:embed="rId13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7208616" y="5325813"/>
              <a:ext cx="189186" cy="65203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8100384" y="5278531"/>
              <a:ext cx="189186" cy="65203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6" name="Group 205"/>
          <p:cNvGrpSpPr/>
          <p:nvPr/>
        </p:nvGrpSpPr>
        <p:grpSpPr>
          <a:xfrm>
            <a:off x="9965084" y="3958146"/>
            <a:ext cx="429605" cy="120360"/>
            <a:chOff x="6084713" y="3273289"/>
            <a:chExt cx="1224792" cy="530190"/>
          </a:xfrm>
          <a:solidFill>
            <a:schemeClr val="bg1">
              <a:lumMod val="75000"/>
            </a:schemeClr>
          </a:solidFill>
        </p:grpSpPr>
        <p:sp>
          <p:nvSpPr>
            <p:cNvPr id="207" name="Rectangle 206"/>
            <p:cNvSpPr/>
            <p:nvPr/>
          </p:nvSpPr>
          <p:spPr>
            <a:xfrm rot="19409971">
              <a:off x="6084713" y="3620508"/>
              <a:ext cx="1129693" cy="1829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6906373" y="3273289"/>
              <a:ext cx="403132" cy="4185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" name="Group 208"/>
          <p:cNvGrpSpPr/>
          <p:nvPr/>
        </p:nvGrpSpPr>
        <p:grpSpPr>
          <a:xfrm rot="2097729">
            <a:off x="10054069" y="4109986"/>
            <a:ext cx="473887" cy="93626"/>
            <a:chOff x="6084713" y="3372670"/>
            <a:chExt cx="1186990" cy="430809"/>
          </a:xfrm>
          <a:solidFill>
            <a:schemeClr val="bg1">
              <a:lumMod val="75000"/>
            </a:schemeClr>
          </a:solidFill>
        </p:grpSpPr>
        <p:sp>
          <p:nvSpPr>
            <p:cNvPr id="210" name="Rectangle 209"/>
            <p:cNvSpPr/>
            <p:nvPr/>
          </p:nvSpPr>
          <p:spPr>
            <a:xfrm rot="19409971">
              <a:off x="6084713" y="3620508"/>
              <a:ext cx="1129693" cy="1829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6825489" y="3372670"/>
              <a:ext cx="446214" cy="3096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2" name="Oval 211"/>
          <p:cNvSpPr/>
          <p:nvPr/>
        </p:nvSpPr>
        <p:spPr>
          <a:xfrm>
            <a:off x="8238347" y="4161808"/>
            <a:ext cx="120484" cy="55222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3" name="Oval 212"/>
          <p:cNvSpPr/>
          <p:nvPr/>
        </p:nvSpPr>
        <p:spPr>
          <a:xfrm>
            <a:off x="8221347" y="4145938"/>
            <a:ext cx="120484" cy="55222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4" name="Oval 213"/>
          <p:cNvSpPr/>
          <p:nvPr/>
        </p:nvSpPr>
        <p:spPr>
          <a:xfrm>
            <a:off x="8180799" y="4146893"/>
            <a:ext cx="120484" cy="55222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" name="Oval 214"/>
          <p:cNvSpPr/>
          <p:nvPr/>
        </p:nvSpPr>
        <p:spPr>
          <a:xfrm>
            <a:off x="8191439" y="4144983"/>
            <a:ext cx="120484" cy="55222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6" name="Oval 215"/>
          <p:cNvSpPr/>
          <p:nvPr/>
        </p:nvSpPr>
        <p:spPr>
          <a:xfrm>
            <a:off x="8167539" y="4175998"/>
            <a:ext cx="120484" cy="55222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7" name="Oval 216"/>
          <p:cNvSpPr/>
          <p:nvPr/>
        </p:nvSpPr>
        <p:spPr>
          <a:xfrm>
            <a:off x="8178058" y="4186042"/>
            <a:ext cx="120484" cy="55222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8" name="Oval 217"/>
          <p:cNvSpPr/>
          <p:nvPr/>
        </p:nvSpPr>
        <p:spPr>
          <a:xfrm>
            <a:off x="8195043" y="4211753"/>
            <a:ext cx="120484" cy="55222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9" name="Oval 218"/>
          <p:cNvSpPr/>
          <p:nvPr/>
        </p:nvSpPr>
        <p:spPr>
          <a:xfrm>
            <a:off x="8161059" y="4198897"/>
            <a:ext cx="120484" cy="55222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0" name="Oval 219"/>
          <p:cNvSpPr/>
          <p:nvPr/>
        </p:nvSpPr>
        <p:spPr>
          <a:xfrm>
            <a:off x="8116787" y="4159760"/>
            <a:ext cx="120484" cy="55222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1" name="Oval 220"/>
          <p:cNvSpPr/>
          <p:nvPr/>
        </p:nvSpPr>
        <p:spPr>
          <a:xfrm>
            <a:off x="8085231" y="4191260"/>
            <a:ext cx="120484" cy="55222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8083979" y="4207800"/>
            <a:ext cx="120484" cy="55222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3" name="Picture 22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t="8435" r="2351" b="4091"/>
          <a:stretch/>
        </p:blipFill>
        <p:spPr>
          <a:xfrm>
            <a:off x="8243763" y="3858009"/>
            <a:ext cx="1219719" cy="68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6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-0.38269 0.00232 L -0.38269 0.00255 " pathEditMode="relative" rAng="0" ptsTypes="AAA">
                                      <p:cBhvr>
                                        <p:cTn id="12" dur="5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06 4.07407E-6 L -0.00208 0.00231 L -0.00208 0.00254 " pathEditMode="relative" rAng="0" ptsTypes="AAA">
                                      <p:cBhvr>
                                        <p:cTn id="19" dur="5000" spd="-100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-0.38269 0.00232 L -0.38269 0.00255 " pathEditMode="relative" rAng="0" ptsTypes="AAA">
                                      <p:cBhvr>
                                        <p:cTn id="27" dur="5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06 -4.81481E-6 L -0.00209 0.00232 L -0.00209 0.00255 " pathEditMode="relative" rAng="0" ptsTypes="AAA">
                                      <p:cBhvr>
                                        <p:cTn id="35" dur="5000" spd="-100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-0.08932 -0.00741 L -0.08711 -0.21296 L 0.09049 -0.21227 L 0.16458 -0.20301 L 0.16693 -0.18056 L 0.2375 -0.18148 L 0.23932 -0.00532 L 1.04167E-6 3.7037E-7 Z " pathEditMode="relative" rAng="0" ptsTypes="AAAAAAAAA">
                                      <p:cBhvr>
                                        <p:cTn id="114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1064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45833E-6 -4.81481E-6 L -0.08776 -0.0074 L -0.08555 -0.21712 L 0.08906 -0.2162 L 0.16198 -0.20694 L 0.16432 -0.18402 L 0.23373 -0.18518 L 0.23555 -0.00532 L -1.45833E-6 -4.81481E-6 Z " pathEditMode="relative" rAng="0" ptsTypes="AAAAAAAAA">
                                      <p:cBhvr>
                                        <p:cTn id="118" dur="2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-1085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08333E-7 -2.96296E-6 L -0.08802 -0.0074 L -0.08581 -0.21713 L 0.08919 -0.2162 L 0.16237 -0.20694 L 0.16458 -0.18402 L 0.23424 -0.18518 L 0.23607 -0.00532 L 2.08333E-7 -2.96296E-6 Z " pathEditMode="relative" rAng="0" ptsTypes="AAAAAAAAA">
                                      <p:cBhvr>
                                        <p:cTn id="122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-10856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0" presetClass="pat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04167E-6 -1.85185E-6 L -0.08919 -0.00741 L -0.08698 -0.21643 L 0.0905 -0.21551 L 0.16471 -0.20625 L 0.16706 -0.18356 L 0.23763 -0.18449 L 0.23945 -0.00532 L -1.04167E-6 -1.85185E-6 Z " pathEditMode="relative" rAng="0" ptsTypes="AAAAAAAAA">
                                      <p:cBhvr>
                                        <p:cTn id="126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1083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3.33333E-6 4.44444E-6 L -0.08919 -0.00764 L -0.08698 -0.22014 L 0.0905 -0.21922 L 0.16472 -0.20973 L 0.16706 -0.18658 L 0.23763 -0.18774 L 0.23946 -0.00533 L -3.33333E-6 4.44444E-6 Z " pathEditMode="relative" rAng="0" ptsTypes="AAAAAAAAA">
                                      <p:cBhvr>
                                        <p:cTn id="130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1101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0" presetClass="pat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04167E-6 -3.7037E-6 L -0.08919 -0.00717 L -0.08698 -0.21226 L 0.09049 -0.21157 L 0.16471 -0.20231 L 0.16706 -0.17986 L 0.23763 -0.18101 L 0.23945 -0.00532 L 1.04167E-6 -3.7037E-6 Z " pathEditMode="relative" rAng="0" ptsTypes="AAAAAAAAA">
                                      <p:cBhvr>
                                        <p:cTn id="134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10625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0" presetClass="pat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125E-6 3.33333E-6 L -0.08971 -0.00718 L -0.0875 -0.20648 L 0.09102 -0.20579 L 0.1655 -0.19676 L 0.16784 -0.175 L 0.23881 -0.17616 L 0.24063 -0.0051 L -3.125E-6 3.33333E-6 Z " pathEditMode="relative" rAng="0" ptsTypes="AAAAAAAAA">
                                      <p:cBhvr>
                                        <p:cTn id="140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-10324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0" presetClass="path" presetSubtype="0" repeatCount="indefinite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04167E-6 3.7037E-6 L -0.08958 -0.00741 L -0.08737 -0.21713 L 0.09114 -0.21621 L 0.16562 -0.20695 L 0.16797 -0.18403 L 0.23893 -0.18519 L 0.24075 -0.00533 L 1.04167E-6 3.7037E-6 Z " pathEditMode="relative" rAng="0" ptsTypes="AAAAAAAAA">
                                      <p:cBhvr>
                                        <p:cTn id="146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-10856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0" presetClass="path" presetSubtype="0" repeatCount="indefinite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25E-6 -2.59259E-6 L -0.08932 -0.00764 L -0.08711 -0.21967 L 0.09036 -0.21875 L 0.16458 -0.20926 L 0.16693 -0.18634 L 0.2375 -0.18727 L 0.23932 -0.00532 L 1.25E-6 -2.59259E-6 Z " pathEditMode="relative" rAng="0" ptsTypes="AAAAAAAAA">
                                      <p:cBhvr>
                                        <p:cTn id="150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10995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125E-6 -4.81481E-6 L -0.08933 -0.00763 L -0.08711 -0.22222 L 0.09049 -0.22129 L 0.16458 -0.2118 L 0.16692 -0.18842 L 0.2375 -0.18935 L 0.23932 -0.00555 L 3.125E-6 -4.81481E-6 Z " pathEditMode="relative" rAng="0" ptsTypes="AAAAAAAAA">
                                      <p:cBhvr>
                                        <p:cTn id="154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11111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0" presetClass="pat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442 -3.33333E-6 L -0.09414 -0.00694 L -0.09192 -0.20439 L 0.08646 -0.2037 L 0.16094 -0.19467 L 0.16328 -0.17338 L 0.23425 -0.1743 L 0.23607 -0.00509 L -0.00442 -3.33333E-6 Z " pathEditMode="relative" rAng="0" ptsTypes="AAAAAAAAA">
                                      <p:cBhvr>
                                        <p:cTn id="158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-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 animBg="1"/>
      <p:bldP spid="188" grpId="1" animBg="1"/>
      <p:bldP spid="189" grpId="0" animBg="1"/>
      <p:bldP spid="189" grpId="1" animBg="1"/>
      <p:bldP spid="190" grpId="0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4959" b="42228"/>
          <a:stretch/>
        </p:blipFill>
        <p:spPr>
          <a:xfrm>
            <a:off x="2092921" y="696003"/>
            <a:ext cx="746979" cy="125521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r="5470" b="11404"/>
          <a:stretch/>
        </p:blipFill>
        <p:spPr>
          <a:xfrm>
            <a:off x="1729426" y="605048"/>
            <a:ext cx="1305991" cy="97990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5" t="54793" r="35530" b="9251"/>
          <a:stretch/>
        </p:blipFill>
        <p:spPr>
          <a:xfrm rot="16200000">
            <a:off x="5418966" y="2206448"/>
            <a:ext cx="844470" cy="25390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14" b="39017"/>
          <a:stretch/>
        </p:blipFill>
        <p:spPr>
          <a:xfrm rot="21411994">
            <a:off x="1223683" y="2325528"/>
            <a:ext cx="1169231" cy="37976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7249" r="17735" b="57454"/>
          <a:stretch/>
        </p:blipFill>
        <p:spPr>
          <a:xfrm rot="16025189">
            <a:off x="882101" y="2025922"/>
            <a:ext cx="772519" cy="23172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6" t="-1" r="10183" b="51939"/>
          <a:stretch/>
        </p:blipFill>
        <p:spPr>
          <a:xfrm>
            <a:off x="1214921" y="1616208"/>
            <a:ext cx="1108035" cy="37639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3" t="55492" r="21074" b="-2"/>
          <a:stretch/>
        </p:blipFill>
        <p:spPr>
          <a:xfrm rot="10800000">
            <a:off x="3969782" y="2546316"/>
            <a:ext cx="669895" cy="31129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613920" y="2639201"/>
            <a:ext cx="761465" cy="427634"/>
            <a:chOff x="7192630" y="5278531"/>
            <a:chExt cx="1203147" cy="840633"/>
          </a:xfrm>
        </p:grpSpPr>
        <p:sp>
          <p:nvSpPr>
            <p:cNvPr id="54" name="Rectangle 53"/>
            <p:cNvSpPr/>
            <p:nvPr/>
          </p:nvSpPr>
          <p:spPr>
            <a:xfrm>
              <a:off x="7192630" y="5835384"/>
              <a:ext cx="1203147" cy="283780"/>
            </a:xfrm>
            <a:prstGeom prst="rect">
              <a:avLst/>
            </a:prstGeom>
            <a:blipFill>
              <a:blip r:embed="rId9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7208616" y="5325813"/>
              <a:ext cx="189186" cy="65203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8100384" y="5278531"/>
              <a:ext cx="189186" cy="65203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625621" y="2098737"/>
            <a:ext cx="738035" cy="441719"/>
            <a:chOff x="6084713" y="3273289"/>
            <a:chExt cx="1224792" cy="530190"/>
          </a:xfrm>
          <a:solidFill>
            <a:schemeClr val="bg1">
              <a:lumMod val="75000"/>
            </a:schemeClr>
          </a:solidFill>
        </p:grpSpPr>
        <p:sp>
          <p:nvSpPr>
            <p:cNvPr id="58" name="Rectangle 57"/>
            <p:cNvSpPr/>
            <p:nvPr/>
          </p:nvSpPr>
          <p:spPr>
            <a:xfrm rot="19409971">
              <a:off x="6084713" y="3620508"/>
              <a:ext cx="1129693" cy="1829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6906373" y="3273289"/>
              <a:ext cx="403132" cy="4185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3" t="55492" r="21074" b="-2"/>
          <a:stretch/>
        </p:blipFill>
        <p:spPr>
          <a:xfrm rot="10800000">
            <a:off x="5290363" y="2512324"/>
            <a:ext cx="669895" cy="314792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 rot="2097729">
            <a:off x="4685317" y="2479785"/>
            <a:ext cx="717635" cy="286215"/>
            <a:chOff x="6084713" y="3372670"/>
            <a:chExt cx="1186990" cy="430809"/>
          </a:xfrm>
          <a:solidFill>
            <a:schemeClr val="bg1">
              <a:lumMod val="75000"/>
            </a:schemeClr>
          </a:solidFill>
        </p:grpSpPr>
        <p:sp>
          <p:nvSpPr>
            <p:cNvPr id="65" name="Rectangle 64"/>
            <p:cNvSpPr/>
            <p:nvPr/>
          </p:nvSpPr>
          <p:spPr>
            <a:xfrm rot="19409971">
              <a:off x="6084713" y="3620508"/>
              <a:ext cx="1129693" cy="1829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6825489" y="3372670"/>
              <a:ext cx="446214" cy="3096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3" t="54411" r="14620" b="-2"/>
          <a:stretch/>
        </p:blipFill>
        <p:spPr>
          <a:xfrm rot="10800000">
            <a:off x="2475022" y="1687334"/>
            <a:ext cx="1156503" cy="36494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3" t="54411" r="14620" b="-2"/>
          <a:stretch/>
        </p:blipFill>
        <p:spPr>
          <a:xfrm>
            <a:off x="2679783" y="1735582"/>
            <a:ext cx="1156503" cy="36494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3" t="54411" r="14620" b="-2"/>
          <a:stretch/>
        </p:blipFill>
        <p:spPr>
          <a:xfrm rot="10800000">
            <a:off x="3976885" y="1737557"/>
            <a:ext cx="1892200" cy="33345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4959" b="42228"/>
          <a:stretch/>
        </p:blipFill>
        <p:spPr>
          <a:xfrm>
            <a:off x="3608613" y="682412"/>
            <a:ext cx="746979" cy="12552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r="5470" b="11404"/>
          <a:stretch/>
        </p:blipFill>
        <p:spPr>
          <a:xfrm>
            <a:off x="3316949" y="601838"/>
            <a:ext cx="1166403" cy="97990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542874" y="5009260"/>
            <a:ext cx="11088073" cy="107721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যদি বর্তনীতে তড়িৎ উপকরণসমূহের প্রথমটির এক প্রান্তের দ্বিতীয়টির এক প্রান্ত, দ্বিতীয়টির অপর প্রান্তের তৃতীয়টির এক প্রান্ত সংযুক্ত থাকে তবে ঐ সংযোগকে শ্রেণী সংযোগ বলা হয়।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498616" y="1526093"/>
            <a:ext cx="5186161" cy="2667175"/>
            <a:chOff x="6498601" y="1526071"/>
            <a:chExt cx="5186161" cy="2667175"/>
          </a:xfrm>
        </p:grpSpPr>
        <p:grpSp>
          <p:nvGrpSpPr>
            <p:cNvPr id="24" name="Group 23"/>
            <p:cNvGrpSpPr/>
            <p:nvPr/>
          </p:nvGrpSpPr>
          <p:grpSpPr>
            <a:xfrm>
              <a:off x="6498601" y="1526071"/>
              <a:ext cx="5186161" cy="2667175"/>
              <a:chOff x="6498601" y="1526071"/>
              <a:chExt cx="5186161" cy="2667175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6498601" y="1526071"/>
                <a:ext cx="5186161" cy="2287843"/>
                <a:chOff x="6498601" y="1526071"/>
                <a:chExt cx="5186161" cy="2287843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6509977" y="3780430"/>
                  <a:ext cx="5174785" cy="2272"/>
                  <a:chOff x="6509977" y="3780430"/>
                  <a:chExt cx="5174785" cy="2272"/>
                </a:xfrm>
              </p:grpSpPr>
              <p:cxnSp>
                <p:nvCxnSpPr>
                  <p:cNvPr id="3" name="Straight Connector 2"/>
                  <p:cNvCxnSpPr/>
                  <p:nvPr/>
                </p:nvCxnSpPr>
                <p:spPr>
                  <a:xfrm>
                    <a:off x="6509977" y="3780430"/>
                    <a:ext cx="1269247" cy="0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8256880" y="3780430"/>
                    <a:ext cx="996287" cy="0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/>
                  <p:cNvCxnSpPr/>
                  <p:nvPr/>
                </p:nvCxnSpPr>
                <p:spPr>
                  <a:xfrm>
                    <a:off x="9743828" y="3782702"/>
                    <a:ext cx="1940934" cy="0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7" name="Straight Connector 36"/>
                <p:cNvCxnSpPr/>
                <p:nvPr/>
              </p:nvCxnSpPr>
              <p:spPr>
                <a:xfrm flipH="1" flipV="1">
                  <a:off x="6541347" y="1869803"/>
                  <a:ext cx="7312" cy="1941839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 flipV="1">
                  <a:off x="11647900" y="1872075"/>
                  <a:ext cx="7312" cy="1941839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9" name="Group 68"/>
                <p:cNvGrpSpPr/>
                <p:nvPr/>
              </p:nvGrpSpPr>
              <p:grpSpPr>
                <a:xfrm>
                  <a:off x="6498601" y="1852470"/>
                  <a:ext cx="5174785" cy="35462"/>
                  <a:chOff x="6509977" y="3747240"/>
                  <a:chExt cx="5174785" cy="35462"/>
                </a:xfrm>
              </p:grpSpPr>
              <p:cxnSp>
                <p:nvCxnSpPr>
                  <p:cNvPr id="70" name="Straight Connector 69"/>
                  <p:cNvCxnSpPr/>
                  <p:nvPr/>
                </p:nvCxnSpPr>
                <p:spPr>
                  <a:xfrm>
                    <a:off x="6509977" y="3780430"/>
                    <a:ext cx="1853815" cy="0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>
                    <a:stCxn id="13" idx="1"/>
                  </p:cNvCxnSpPr>
                  <p:nvPr/>
                </p:nvCxnSpPr>
                <p:spPr>
                  <a:xfrm>
                    <a:off x="8455379" y="3747240"/>
                    <a:ext cx="1299825" cy="21815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10156212" y="3782702"/>
                    <a:ext cx="1528550" cy="0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Group 17"/>
                <p:cNvGrpSpPr/>
                <p:nvPr/>
              </p:nvGrpSpPr>
              <p:grpSpPr>
                <a:xfrm rot="8393063">
                  <a:off x="7794226" y="1526072"/>
                  <a:ext cx="659257" cy="616327"/>
                  <a:chOff x="7779224" y="791554"/>
                  <a:chExt cx="659257" cy="616327"/>
                </a:xfrm>
              </p:grpSpPr>
              <p:sp>
                <p:nvSpPr>
                  <p:cNvPr id="13" name="Oval 12"/>
                  <p:cNvSpPr/>
                  <p:nvPr/>
                </p:nvSpPr>
                <p:spPr>
                  <a:xfrm>
                    <a:off x="7779224" y="791554"/>
                    <a:ext cx="659257" cy="600470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5" name="Straight Connector 14"/>
                  <p:cNvCxnSpPr>
                    <a:stCxn id="13" idx="2"/>
                  </p:cNvCxnSpPr>
                  <p:nvPr/>
                </p:nvCxnSpPr>
                <p:spPr>
                  <a:xfrm>
                    <a:off x="7779224" y="1091789"/>
                    <a:ext cx="659257" cy="0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/>
                  <p:cNvCxnSpPr/>
                  <p:nvPr/>
                </p:nvCxnSpPr>
                <p:spPr>
                  <a:xfrm flipH="1">
                    <a:off x="8108852" y="807459"/>
                    <a:ext cx="180" cy="600422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6" name="Group 75"/>
                <p:cNvGrpSpPr/>
                <p:nvPr/>
              </p:nvGrpSpPr>
              <p:grpSpPr>
                <a:xfrm rot="8393063">
                  <a:off x="9516783" y="1526071"/>
                  <a:ext cx="659257" cy="616327"/>
                  <a:chOff x="7779224" y="791554"/>
                  <a:chExt cx="659257" cy="616327"/>
                </a:xfrm>
              </p:grpSpPr>
              <p:sp>
                <p:nvSpPr>
                  <p:cNvPr id="77" name="Oval 76"/>
                  <p:cNvSpPr/>
                  <p:nvPr/>
                </p:nvSpPr>
                <p:spPr>
                  <a:xfrm>
                    <a:off x="7779224" y="791554"/>
                    <a:ext cx="659257" cy="600470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78" name="Straight Connector 77"/>
                  <p:cNvCxnSpPr>
                    <a:stCxn id="77" idx="2"/>
                  </p:cNvCxnSpPr>
                  <p:nvPr/>
                </p:nvCxnSpPr>
                <p:spPr>
                  <a:xfrm>
                    <a:off x="7779224" y="1091789"/>
                    <a:ext cx="659257" cy="0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 flipH="1">
                    <a:off x="8108852" y="807459"/>
                    <a:ext cx="180" cy="600422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7738280" y="3449595"/>
                <a:ext cx="0" cy="743651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8068104" y="3424571"/>
                <a:ext cx="0" cy="743651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7920248" y="3576971"/>
                <a:ext cx="0" cy="435471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8236424" y="3579243"/>
                <a:ext cx="0" cy="435471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Connector 82"/>
            <p:cNvCxnSpPr/>
            <p:nvPr/>
          </p:nvCxnSpPr>
          <p:spPr>
            <a:xfrm flipV="1">
              <a:off x="9194502" y="3338414"/>
              <a:ext cx="504509" cy="45629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9544323" y="3261807"/>
              <a:ext cx="203806" cy="25601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9655108" y="3617092"/>
              <a:ext cx="203806" cy="25601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2071547" y="5250605"/>
            <a:ext cx="7787368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শ্রেণি বর্তনীতে একটি বাতি নষ্ট হলে অন্য বাতিগুলো জ্বলবে না।</a:t>
            </a:r>
            <a:endParaRPr lang="en-US" sz="32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124015" y="2886290"/>
            <a:ext cx="418575" cy="363604"/>
          </a:xfrm>
          <a:prstGeom prst="ellipse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105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Oval 85"/>
          <p:cNvSpPr/>
          <p:nvPr/>
        </p:nvSpPr>
        <p:spPr>
          <a:xfrm>
            <a:off x="2121815" y="2871216"/>
            <a:ext cx="418575" cy="363604"/>
          </a:xfrm>
          <a:prstGeom prst="ellipse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105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Oval 86"/>
          <p:cNvSpPr/>
          <p:nvPr/>
        </p:nvSpPr>
        <p:spPr>
          <a:xfrm>
            <a:off x="2121867" y="2858384"/>
            <a:ext cx="418575" cy="363604"/>
          </a:xfrm>
          <a:prstGeom prst="ellipse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105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Oval 87"/>
          <p:cNvSpPr/>
          <p:nvPr/>
        </p:nvSpPr>
        <p:spPr>
          <a:xfrm>
            <a:off x="2132598" y="2804720"/>
            <a:ext cx="418575" cy="363604"/>
          </a:xfrm>
          <a:prstGeom prst="ellipse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105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Oval 88"/>
          <p:cNvSpPr/>
          <p:nvPr/>
        </p:nvSpPr>
        <p:spPr>
          <a:xfrm>
            <a:off x="2119719" y="2804720"/>
            <a:ext cx="418575" cy="363604"/>
          </a:xfrm>
          <a:prstGeom prst="ellipse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105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Oval 89"/>
          <p:cNvSpPr/>
          <p:nvPr/>
        </p:nvSpPr>
        <p:spPr>
          <a:xfrm>
            <a:off x="2132598" y="2766083"/>
            <a:ext cx="418575" cy="363604"/>
          </a:xfrm>
          <a:prstGeom prst="ellipse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105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Oval 91"/>
          <p:cNvSpPr/>
          <p:nvPr/>
        </p:nvSpPr>
        <p:spPr>
          <a:xfrm>
            <a:off x="2189859" y="2757560"/>
            <a:ext cx="418575" cy="363604"/>
          </a:xfrm>
          <a:prstGeom prst="ellipse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105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" name="Oval 92"/>
          <p:cNvSpPr/>
          <p:nvPr/>
        </p:nvSpPr>
        <p:spPr>
          <a:xfrm>
            <a:off x="2217995" y="2813832"/>
            <a:ext cx="418575" cy="363604"/>
          </a:xfrm>
          <a:prstGeom prst="ellipse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105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Oval 93"/>
          <p:cNvSpPr/>
          <p:nvPr/>
        </p:nvSpPr>
        <p:spPr>
          <a:xfrm>
            <a:off x="2203927" y="2827900"/>
            <a:ext cx="418575" cy="363604"/>
          </a:xfrm>
          <a:prstGeom prst="ellipse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105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Oval 94"/>
          <p:cNvSpPr/>
          <p:nvPr/>
        </p:nvSpPr>
        <p:spPr>
          <a:xfrm>
            <a:off x="2203927" y="2856036"/>
            <a:ext cx="418575" cy="363604"/>
          </a:xfrm>
          <a:prstGeom prst="ellipse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105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69" y="2935175"/>
            <a:ext cx="2209695" cy="181790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9"/>
          <a:stretch/>
        </p:blipFill>
        <p:spPr>
          <a:xfrm rot="10800000">
            <a:off x="3394847" y="2543006"/>
            <a:ext cx="742183" cy="10157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44"/>
          <a:stretch/>
        </p:blipFill>
        <p:spPr>
          <a:xfrm rot="10025717">
            <a:off x="2094713" y="2311251"/>
            <a:ext cx="661819" cy="99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00118 -0.09653 L -0.09453 -0.10046 L -0.09115 -0.19699 L -0.00339 -0.18472 L -0.00222 -0.2625 L 0.00807 -0.26065 L 0.01614 -0.24004 L 0.01393 -0.17639 L 0.11653 -0.17847 L 0.12461 -0.24421 L 0.12929 -0.2625 L 0.13737 -0.25231 L 0.13737 -0.1743 L 0.28971 -0.1743 L 0.29205 -0.06967 L 0.13854 -0.05949 L 0.10507 0.0206 L 3.75E-6 -2.22222E-6 Z " pathEditMode="relative" rAng="0" ptsTypes="AAAAAAAAAAAAAAAAAAA">
                                      <p:cBhvr>
                                        <p:cTn id="7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1210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1.11111E-6 L -0.00118 -0.09653 L -0.09454 -0.10046 L -0.09115 -0.19699 L -0.00339 -0.18472 L -0.00222 -0.2625 L 0.00807 -0.26065 L 0.01614 -0.24005 L 0.01393 -0.17639 L 0.11653 -0.17847 L 0.12461 -0.24421 L 0.12929 -0.2625 L 0.13737 -0.25232 L 0.13737 -0.17431 L 0.28971 -0.17431 L 0.29205 -0.06968 L 0.13854 -0.05949 L 0.10507 0.0206 L 4.16667E-6 1.11111E-6 Z " pathEditMode="relative" rAng="0" ptsTypes="AAAAAAAAAAAAAAAAAAA">
                                      <p:cBhvr>
                                        <p:cTn id="80" dur="5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1210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2.96296E-6 L -0.00118 -0.09653 L -0.09454 -0.10047 L -0.09115 -0.19699 L -0.00339 -0.18473 L -0.00222 -0.2625 L 0.00807 -0.26065 L 0.01614 -0.24005 L 0.01393 -0.17639 L 0.11653 -0.17848 L 0.12461 -0.24422 L 0.12929 -0.2625 L 0.13737 -0.25232 L 0.13737 -0.17431 L 0.28971 -0.17431 L 0.29205 -0.06968 L 0.13854 -0.05949 L 0.10507 0.0206 L 4.16667E-6 2.96296E-6 Z " pathEditMode="relative" rAng="0" ptsTypes="AAAAAAAAAAAAAAAAAAA">
                                      <p:cBhvr>
                                        <p:cTn id="84" dur="5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1210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70833E-6 3.33333E-6 L -0.00117 -0.09653 L -0.09453 -0.10047 L -0.09115 -0.19699 L -0.00339 -0.18473 L -0.00222 -0.2625 L 0.00807 -0.26065 L 0.01614 -0.24005 L 0.01393 -0.17639 L 0.11653 -0.17848 L 0.12461 -0.24422 L 0.12929 -0.2625 L 0.13737 -0.25232 L 0.13737 -0.17431 L 0.28971 -0.17431 L 0.29205 -0.06968 L 0.13854 -0.05949 L 0.10508 0.0206 L 2.70833E-6 3.33333E-6 Z " pathEditMode="relative" rAng="0" ptsTypes="AAAAAAAAAAAAAAAAAAA">
                                      <p:cBhvr>
                                        <p:cTn id="88" dur="5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1210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0" presetClass="pat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3.33333E-6 L -0.00118 -0.09653 L -0.09454 -0.10047 L -0.09115 -0.19699 L -0.00339 -0.18473 L -0.00222 -0.2625 L 0.00807 -0.26065 L 0.01614 -0.24005 L 0.01393 -0.17639 L 0.11653 -0.17848 L 0.12461 -0.24422 L 0.12929 -0.2625 L 0.13737 -0.25232 L 0.13737 -0.17431 L 0.28971 -0.17431 L 0.29205 -0.06968 L 0.13854 -0.05949 L 0.10507 0.0206 L 4.375E-6 3.33333E-6 Z " pathEditMode="relative" rAng="0" ptsTypes="AAAAAAAAAAAAAAAAAAA">
                                      <p:cBhvr>
                                        <p:cTn id="96" dur="5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12106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375E-6 3.7037E-7 L -0.00118 -0.09653 L -0.09454 -0.10046 L -0.09115 -0.19699 L -0.00339 -0.18472 L -0.00222 -0.2625 L 0.00807 -0.26065 L 0.01614 -0.24005 L 0.01393 -0.17639 L 0.11653 -0.17847 L 0.12461 -0.24421 L 0.12929 -0.2625 L 0.13737 -0.25232 L 0.13737 -0.17431 L 0.28971 -0.17431 L 0.29205 -0.06968 L 0.13854 -0.05949 L 0.10507 0.0206 L 4.375E-6 3.7037E-7 Z " pathEditMode="relative" rAng="0" ptsTypes="AAAAAAAAAAAAAAAAAAA">
                                      <p:cBhvr>
                                        <p:cTn id="100" dur="5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1210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0" presetClass="path" presetSubtype="0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79167E-6 -2.22222E-6 L -0.00117 -0.09653 L -0.09453 -0.10046 L -0.09114 -0.19699 L -0.00338 -0.18472 L -0.00221 -0.2625 L 0.00808 -0.26065 L 0.01615 -0.24004 L 0.01394 -0.17639 L 0.11654 -0.17847 L 0.12461 -0.24421 L 0.1293 -0.2625 L 0.13737 -0.25231 L 0.13737 -0.1743 L 0.28972 -0.1743 L 0.29206 -0.06967 L 0.13855 -0.05949 L 0.10508 0.0206 L -4.79167E-6 -2.22222E-6 Z " pathEditMode="relative" rAng="0" ptsTypes="AAAAAAAAAAAAAAAAAAA">
                                      <p:cBhvr>
                                        <p:cTn id="104" dur="3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1210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1.45833E-6 4.44444E-6 L -0.00117 -0.09653 L -0.09453 -0.10047 L -0.09115 -0.197 L -0.00339 -0.18473 L -0.00221 -0.2625 L 0.00807 -0.26065 L 0.01614 -0.24005 L 0.01393 -0.17639 L 0.11654 -0.17848 L 0.12461 -0.24422 L 0.1293 -0.2625 L 0.13737 -0.25232 L 0.13737 -0.17431 L 0.28971 -0.17431 L 0.29206 -0.06968 L 0.13854 -0.0595 L 0.10508 0.0206 L 1.45833E-6 4.44444E-6 Z " pathEditMode="relative" rAng="0" ptsTypes="AAAAAAAAAAAAAAAAAAA">
                                      <p:cBhvr>
                                        <p:cTn id="108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12106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33333E-6 2.59259E-6 L -0.00118 -0.09653 L -0.09453 -0.10047 L -0.09115 -0.19699 L -0.00339 -0.18472 L -0.00222 -0.2625 L 0.00807 -0.26065 L 0.01614 -0.24005 L 0.01393 -0.17639 L 0.11653 -0.17847 L 0.12461 -0.24422 L 0.12929 -0.2625 L 0.13737 -0.25232 L 0.13737 -0.17431 L 0.28971 -0.17431 L 0.29205 -0.06968 L 0.13854 -0.05949 L 0.10507 0.0206 L 3.33333E-6 2.59259E-6 Z " pathEditMode="relative" rAng="0" ptsTypes="AAAAAAAAAAAAAAAAAAA">
                                      <p:cBhvr>
                                        <p:cTn id="112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1210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indefinite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3.33333E-6 -4.07407E-6 L -0.00118 -0.09652 L -0.09453 -0.10046 L -0.09115 -0.19699 L -0.00339 -0.18472 L -0.00222 -0.2625 L 0.00807 -0.26064 L 0.01614 -0.24004 L 0.01393 -0.17638 L 0.11653 -0.17847 L 0.12461 -0.24421 L 0.12929 -0.2625 L 0.13737 -0.25231 L 0.13737 -0.1743 L 0.28971 -0.1743 L 0.29205 -0.06967 L 0.13854 -0.05949 L 0.10507 0.02061 L 3.33333E-6 -4.07407E-6 Z " pathEditMode="relative" rAng="0" ptsTypes="AAAAAAAAAAAAAAAAAAA">
                                      <p:cBhvr>
                                        <p:cTn id="116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3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85" grpId="0" animBg="1"/>
      <p:bldP spid="2" grpId="0" animBg="1"/>
      <p:bldP spid="2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4959" b="42228"/>
          <a:stretch/>
        </p:blipFill>
        <p:spPr>
          <a:xfrm>
            <a:off x="2077529" y="1680108"/>
            <a:ext cx="746979" cy="125521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4959" b="42228"/>
          <a:stretch/>
        </p:blipFill>
        <p:spPr>
          <a:xfrm>
            <a:off x="2077529" y="326785"/>
            <a:ext cx="746979" cy="12552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r="5470" b="11404"/>
          <a:stretch/>
        </p:blipFill>
        <p:spPr>
          <a:xfrm>
            <a:off x="1768873" y="214365"/>
            <a:ext cx="1166403" cy="97990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r="5470" b="11404"/>
          <a:stretch/>
        </p:blipFill>
        <p:spPr>
          <a:xfrm>
            <a:off x="1729405" y="1579006"/>
            <a:ext cx="1305991" cy="979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5" t="54793" r="23148" b="8548"/>
          <a:stretch/>
        </p:blipFill>
        <p:spPr>
          <a:xfrm rot="16200000">
            <a:off x="4525596" y="3188352"/>
            <a:ext cx="1062296" cy="258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14" b="39017"/>
          <a:stretch/>
        </p:blipFill>
        <p:spPr>
          <a:xfrm rot="21411994">
            <a:off x="436743" y="3418829"/>
            <a:ext cx="1169231" cy="379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7249" r="17735" b="57454"/>
          <a:stretch/>
        </p:blipFill>
        <p:spPr>
          <a:xfrm rot="16025189">
            <a:off x="95161" y="3119223"/>
            <a:ext cx="772519" cy="2317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6" t="-1" r="10183" b="51939"/>
          <a:stretch/>
        </p:blipFill>
        <p:spPr>
          <a:xfrm>
            <a:off x="427980" y="2689874"/>
            <a:ext cx="1867437" cy="2795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3" t="55492" r="21074" b="-2"/>
          <a:stretch/>
        </p:blipFill>
        <p:spPr>
          <a:xfrm rot="10800000">
            <a:off x="3182842" y="3639617"/>
            <a:ext cx="669895" cy="31129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26980" y="3732502"/>
            <a:ext cx="761465" cy="427634"/>
            <a:chOff x="7192630" y="5278531"/>
            <a:chExt cx="1203147" cy="840633"/>
          </a:xfrm>
        </p:grpSpPr>
        <p:sp>
          <p:nvSpPr>
            <p:cNvPr id="15" name="Rectangle 14"/>
            <p:cNvSpPr/>
            <p:nvPr/>
          </p:nvSpPr>
          <p:spPr>
            <a:xfrm>
              <a:off x="7192630" y="5835384"/>
              <a:ext cx="1203147" cy="283780"/>
            </a:xfrm>
            <a:prstGeom prst="rect">
              <a:avLst/>
            </a:prstGeom>
            <a:blipFill>
              <a:blip r:embed="rId10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208616" y="5325813"/>
              <a:ext cx="189186" cy="65203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100384" y="5278531"/>
              <a:ext cx="189186" cy="65203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38681" y="3192038"/>
            <a:ext cx="738035" cy="441719"/>
            <a:chOff x="6084713" y="3273289"/>
            <a:chExt cx="1224792" cy="530190"/>
          </a:xfrm>
          <a:solidFill>
            <a:schemeClr val="bg1">
              <a:lumMod val="75000"/>
            </a:schemeClr>
          </a:solidFill>
        </p:grpSpPr>
        <p:sp>
          <p:nvSpPr>
            <p:cNvPr id="20" name="Rectangle 19"/>
            <p:cNvSpPr/>
            <p:nvPr/>
          </p:nvSpPr>
          <p:spPr>
            <a:xfrm rot="19409971">
              <a:off x="6084713" y="3620508"/>
              <a:ext cx="1129693" cy="1829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906373" y="3273289"/>
              <a:ext cx="403132" cy="4185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3" t="55492" r="21074" b="-2"/>
          <a:stretch/>
        </p:blipFill>
        <p:spPr>
          <a:xfrm rot="10800000">
            <a:off x="4503423" y="3605625"/>
            <a:ext cx="669895" cy="314792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 rot="2097729">
            <a:off x="3898377" y="3573069"/>
            <a:ext cx="717635" cy="286215"/>
            <a:chOff x="6084713" y="3372670"/>
            <a:chExt cx="1186990" cy="430809"/>
          </a:xfrm>
          <a:solidFill>
            <a:schemeClr val="bg1">
              <a:lumMod val="75000"/>
            </a:schemeClr>
          </a:solidFill>
        </p:grpSpPr>
        <p:sp>
          <p:nvSpPr>
            <p:cNvPr id="31" name="Rectangle 30"/>
            <p:cNvSpPr/>
            <p:nvPr/>
          </p:nvSpPr>
          <p:spPr>
            <a:xfrm rot="19409971">
              <a:off x="6084713" y="3620508"/>
              <a:ext cx="1129693" cy="1829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825489" y="3372670"/>
              <a:ext cx="446214" cy="3096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3" t="54411" r="14620" b="-2"/>
          <a:stretch/>
        </p:blipFill>
        <p:spPr>
          <a:xfrm rot="10800000">
            <a:off x="2512459" y="2653759"/>
            <a:ext cx="2581919" cy="364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5" t="54793" r="23148" b="8548"/>
          <a:stretch/>
        </p:blipFill>
        <p:spPr>
          <a:xfrm rot="16200000">
            <a:off x="4348503" y="1992830"/>
            <a:ext cx="1403215" cy="24557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7249" r="17735" b="57454"/>
          <a:stretch/>
        </p:blipFill>
        <p:spPr>
          <a:xfrm rot="16025189">
            <a:off x="-236668" y="1997009"/>
            <a:ext cx="1428007" cy="2772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6" t="-1" r="10183" b="51939"/>
          <a:stretch/>
        </p:blipFill>
        <p:spPr>
          <a:xfrm>
            <a:off x="415308" y="1336801"/>
            <a:ext cx="1867437" cy="27955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3" t="54411" r="14620" b="-2"/>
          <a:stretch/>
        </p:blipFill>
        <p:spPr>
          <a:xfrm rot="10800000">
            <a:off x="2512459" y="1285200"/>
            <a:ext cx="2581919" cy="364944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3497148" y="4825844"/>
            <a:ext cx="8096851" cy="156966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যদি বর্তনীতে তড়িৎ উপকরণসমূহের সব কটির এক প্রান্ত একটি সাধারণ বিন্দুতে এবং অপর প্রান্তগুলো অন্য একটি সাধারণ বিন্দুতে সংযুক্ত থাকে তবে ঐ সংযোগকে সমান্তরাল সংযোগ বলা হয়।</a:t>
            </a:r>
            <a:endParaRPr lang="en-US" sz="32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498616" y="707269"/>
            <a:ext cx="5186161" cy="3485999"/>
            <a:chOff x="6498601" y="707247"/>
            <a:chExt cx="5186161" cy="3485999"/>
          </a:xfrm>
        </p:grpSpPr>
        <p:grpSp>
          <p:nvGrpSpPr>
            <p:cNvPr id="44" name="Group 43"/>
            <p:cNvGrpSpPr/>
            <p:nvPr/>
          </p:nvGrpSpPr>
          <p:grpSpPr>
            <a:xfrm>
              <a:off x="6498601" y="707247"/>
              <a:ext cx="5186161" cy="3485999"/>
              <a:chOff x="6498601" y="707247"/>
              <a:chExt cx="5186161" cy="3485999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6498601" y="707247"/>
                <a:ext cx="5186161" cy="3106668"/>
                <a:chOff x="6498601" y="707247"/>
                <a:chExt cx="5186161" cy="3106668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6509977" y="3780430"/>
                  <a:ext cx="5174785" cy="2272"/>
                  <a:chOff x="6509977" y="3780430"/>
                  <a:chExt cx="5174785" cy="2272"/>
                </a:xfrm>
              </p:grpSpPr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6509977" y="3780430"/>
                    <a:ext cx="1269247" cy="0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>
                    <a:off x="8256880" y="3780430"/>
                    <a:ext cx="996287" cy="0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>
                    <a:off x="9743828" y="3782702"/>
                    <a:ext cx="1940934" cy="0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4" name="Straight Connector 53"/>
                <p:cNvCxnSpPr/>
                <p:nvPr/>
              </p:nvCxnSpPr>
              <p:spPr>
                <a:xfrm flipH="1" flipV="1">
                  <a:off x="6538323" y="1009387"/>
                  <a:ext cx="10336" cy="280225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V="1">
                  <a:off x="11655212" y="1009387"/>
                  <a:ext cx="0" cy="2804528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6" name="Group 55"/>
                <p:cNvGrpSpPr/>
                <p:nvPr/>
              </p:nvGrpSpPr>
              <p:grpSpPr>
                <a:xfrm>
                  <a:off x="6498601" y="1021477"/>
                  <a:ext cx="5186161" cy="866455"/>
                  <a:chOff x="6509977" y="2916247"/>
                  <a:chExt cx="5186161" cy="866455"/>
                </a:xfrm>
              </p:grpSpPr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6509977" y="3780430"/>
                    <a:ext cx="1853815" cy="0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6509977" y="2916247"/>
                    <a:ext cx="5186161" cy="0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8363792" y="3780430"/>
                    <a:ext cx="3320970" cy="2272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7" name="Group 56"/>
                <p:cNvGrpSpPr/>
                <p:nvPr/>
              </p:nvGrpSpPr>
              <p:grpSpPr>
                <a:xfrm rot="8393063">
                  <a:off x="8940631" y="707247"/>
                  <a:ext cx="659257" cy="616332"/>
                  <a:chOff x="6374871" y="679102"/>
                  <a:chExt cx="659257" cy="616332"/>
                </a:xfrm>
              </p:grpSpPr>
              <p:sp>
                <p:nvSpPr>
                  <p:cNvPr id="62" name="Oval 61"/>
                  <p:cNvSpPr/>
                  <p:nvPr/>
                </p:nvSpPr>
                <p:spPr>
                  <a:xfrm>
                    <a:off x="6374871" y="679102"/>
                    <a:ext cx="659257" cy="600470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63" name="Straight Connector 62"/>
                  <p:cNvCxnSpPr>
                    <a:stCxn id="62" idx="2"/>
                  </p:cNvCxnSpPr>
                  <p:nvPr/>
                </p:nvCxnSpPr>
                <p:spPr>
                  <a:xfrm>
                    <a:off x="6374871" y="979338"/>
                    <a:ext cx="659257" cy="0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>
                  <a:xfrm flipH="1">
                    <a:off x="6704499" y="695012"/>
                    <a:ext cx="180" cy="600422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8" name="Group 57"/>
                <p:cNvGrpSpPr/>
                <p:nvPr/>
              </p:nvGrpSpPr>
              <p:grpSpPr>
                <a:xfrm rot="8393063">
                  <a:off x="8957233" y="1526051"/>
                  <a:ext cx="659257" cy="616328"/>
                  <a:chOff x="8207150" y="1152105"/>
                  <a:chExt cx="659257" cy="616328"/>
                </a:xfrm>
              </p:grpSpPr>
              <p:sp>
                <p:nvSpPr>
                  <p:cNvPr id="59" name="Oval 58"/>
                  <p:cNvSpPr/>
                  <p:nvPr/>
                </p:nvSpPr>
                <p:spPr>
                  <a:xfrm>
                    <a:off x="8207150" y="1152105"/>
                    <a:ext cx="659257" cy="600470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60" name="Straight Connector 59"/>
                  <p:cNvCxnSpPr>
                    <a:stCxn id="59" idx="2"/>
                  </p:cNvCxnSpPr>
                  <p:nvPr/>
                </p:nvCxnSpPr>
                <p:spPr>
                  <a:xfrm>
                    <a:off x="8207150" y="1452340"/>
                    <a:ext cx="659257" cy="0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 flipH="1">
                    <a:off x="8536777" y="1168011"/>
                    <a:ext cx="180" cy="600422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9" name="Straight Connector 48"/>
              <p:cNvCxnSpPr/>
              <p:nvPr/>
            </p:nvCxnSpPr>
            <p:spPr>
              <a:xfrm>
                <a:off x="7738280" y="3449595"/>
                <a:ext cx="0" cy="743651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8068104" y="3424571"/>
                <a:ext cx="0" cy="743651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7920248" y="3576971"/>
                <a:ext cx="0" cy="435471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8236424" y="3579243"/>
                <a:ext cx="0" cy="435471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Connector 44"/>
            <p:cNvCxnSpPr/>
            <p:nvPr/>
          </p:nvCxnSpPr>
          <p:spPr>
            <a:xfrm flipV="1">
              <a:off x="9194502" y="3338414"/>
              <a:ext cx="504509" cy="45629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9544323" y="3261807"/>
              <a:ext cx="203806" cy="25601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9655108" y="3617092"/>
              <a:ext cx="203806" cy="25601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3404428" y="5236970"/>
            <a:ext cx="8197869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সমান্তরাল বর্তনীতে একটি বাতি নষ্ট হলেও অন্য বাতিগুলো জ্বলবে।</a:t>
            </a:r>
            <a:endParaRPr lang="en-US" sz="32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399132" y="3979233"/>
            <a:ext cx="418575" cy="363604"/>
          </a:xfrm>
          <a:prstGeom prst="ellipse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105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Oval 73"/>
          <p:cNvSpPr/>
          <p:nvPr/>
        </p:nvSpPr>
        <p:spPr>
          <a:xfrm>
            <a:off x="389845" y="2746959"/>
            <a:ext cx="222619" cy="140534"/>
          </a:xfrm>
          <a:prstGeom prst="ellipse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105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Oval 74"/>
          <p:cNvSpPr/>
          <p:nvPr/>
        </p:nvSpPr>
        <p:spPr>
          <a:xfrm>
            <a:off x="359007" y="2750501"/>
            <a:ext cx="256721" cy="67794"/>
          </a:xfrm>
          <a:prstGeom prst="ellipse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105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Oval 75"/>
          <p:cNvSpPr/>
          <p:nvPr/>
        </p:nvSpPr>
        <p:spPr>
          <a:xfrm>
            <a:off x="4892830" y="2617739"/>
            <a:ext cx="418575" cy="363604"/>
          </a:xfrm>
          <a:prstGeom prst="ellipse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105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Oval 76"/>
          <p:cNvSpPr/>
          <p:nvPr/>
        </p:nvSpPr>
        <p:spPr>
          <a:xfrm>
            <a:off x="1385235" y="3979563"/>
            <a:ext cx="418575" cy="363604"/>
          </a:xfrm>
          <a:prstGeom prst="ellipse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105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Oval 77"/>
          <p:cNvSpPr/>
          <p:nvPr/>
        </p:nvSpPr>
        <p:spPr>
          <a:xfrm>
            <a:off x="400573" y="2706174"/>
            <a:ext cx="222619" cy="140534"/>
          </a:xfrm>
          <a:prstGeom prst="ellipse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105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Oval 78"/>
          <p:cNvSpPr/>
          <p:nvPr/>
        </p:nvSpPr>
        <p:spPr>
          <a:xfrm>
            <a:off x="347051" y="2750501"/>
            <a:ext cx="256721" cy="67794"/>
          </a:xfrm>
          <a:prstGeom prst="ellipse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105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Oval 79"/>
          <p:cNvSpPr/>
          <p:nvPr/>
        </p:nvSpPr>
        <p:spPr>
          <a:xfrm>
            <a:off x="4864923" y="2602712"/>
            <a:ext cx="418575" cy="363604"/>
          </a:xfrm>
          <a:prstGeom prst="ellipse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105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9" y="4028491"/>
            <a:ext cx="2209695" cy="18179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9"/>
          <a:stretch/>
        </p:blipFill>
        <p:spPr>
          <a:xfrm rot="10800000">
            <a:off x="2607907" y="3636307"/>
            <a:ext cx="742183" cy="101577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44"/>
          <a:stretch/>
        </p:blipFill>
        <p:spPr>
          <a:xfrm rot="10025717">
            <a:off x="1307773" y="3404532"/>
            <a:ext cx="661819" cy="99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2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1.48148E-6 L 0.00365 -0.10254 L -0.09101 -0.10879 L -0.09205 -0.19884 " pathEditMode="relative" ptsTypes="AAAA">
                                      <p:cBhvr>
                                        <p:cTn id="85" dur="5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4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14987 0.00416 L 0.15559 -0.09421 L 0.16718 -0.07176 L 0.17057 0.00833 L 0.37942 0.00416 L 0.37942 0.0044 " pathEditMode="relative" rAng="0" ptsTypes="AAAAAAA">
                                      <p:cBhvr>
                                        <p:cTn id="92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-43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1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-0.00338 -0.18449 L 0.14766 -0.18449 L 0.15 -0.2419 L 0.1556 -0.26435 L 0.16615 -0.25 L 0.16732 -0.18449 L 0.37149 -0.19074 L 0.38425 1.48148E-6 L 0.38425 0.00023 " pathEditMode="relative" rAng="0" ptsTypes="AAAAAAAAAA">
                                      <p:cBhvr>
                                        <p:cTn id="100" dur="5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36" y="-1321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9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4.16667E-7 0.13334 L -0.15586 0.13935 L -0.19505 0.23195 L -0.29193 0.20509 L -0.29193 0.20533 L -0.29193 0.20509 " pathEditMode="relative" rAng="0" ptsTypes="AAAAAAA">
                                      <p:cBhvr>
                                        <p:cTn id="109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96" y="1159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8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00351 -0.10254 L -0.09102 -0.10879 L -0.09206 -0.19884 " pathEditMode="relative" rAng="0" ptsTypes="AAAA">
                                      <p:cBhvr>
                                        <p:cTn id="114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995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14987 0.00417 L 0.1556 -0.09421 L 0.16718 -0.07176 L 0.17057 0.00833 L 0.37942 0.00417 L 0.37942 0.0044 " pathEditMode="relative" rAng="0" ptsTypes="AAAAAAA">
                                      <p:cBhvr>
                                        <p:cTn id="123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-43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4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-0.00338 -0.18449 L 0.14766 -0.18449 L 0.15 -0.2419 L 0.1556 -0.26435 L 0.16615 -0.25 L 0.16732 -0.18449 L 0.37149 -0.19074 L 0.38425 1.48148E-6 L 0.38425 0.00023 " pathEditMode="relative" rAng="0" ptsTypes="AAAAAAAAAA">
                                      <p:cBhvr>
                                        <p:cTn id="125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36" y="-1321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4"/>
                                            </p:cond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4.16667E-6 0.13333 L -0.15586 0.13935 L -0.19506 0.23194 L -0.29193 0.20509 L -0.29193 0.20532 L -0.29193 0.20509 " pathEditMode="relative" rAng="0" ptsTypes="AAAAAAA">
                                      <p:cBhvr>
                                        <p:cTn id="134" dur="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96" y="1159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3"/>
                                            </p:cond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3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72" grpId="0" animBg="1"/>
      <p:bldP spid="73" grpId="0" animBg="1"/>
      <p:bldP spid="73" grpId="1" animBg="1"/>
      <p:bldP spid="73" grpId="2" animBg="1"/>
      <p:bldP spid="74" grpId="0" animBg="1"/>
      <p:bldP spid="74" grpId="2" animBg="1"/>
      <p:bldP spid="74" grpId="3" animBg="1"/>
      <p:bldP spid="75" grpId="0" animBg="1"/>
      <p:bldP spid="75" grpId="1" animBg="1"/>
      <p:bldP spid="75" grpId="2" animBg="1"/>
      <p:bldP spid="76" grpId="0" animBg="1"/>
      <p:bldP spid="76" grpId="1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96238" y="3817063"/>
            <a:ext cx="1107299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NikoshBAN" panose="02000000000000000000" pitchFamily="2" charset="0"/>
              </a:rPr>
              <a:t>দল-২</a:t>
            </a:r>
            <a:endParaRPr lang="en-US" sz="3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044" y="2324986"/>
            <a:ext cx="1107299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NikoshBAN" panose="02000000000000000000" pitchFamily="2" charset="0"/>
              </a:rPr>
              <a:t>দল-১</a:t>
            </a:r>
            <a:endParaRPr lang="en-US" sz="3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613" y="2349469"/>
            <a:ext cx="7606563" cy="42786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33" y="4464223"/>
            <a:ext cx="4426169" cy="22681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64393" y="3817064"/>
            <a:ext cx="9408673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NikoshBAN" panose="02000000000000000000" pitchFamily="2" charset="0"/>
              </a:rPr>
              <a:t>টর্চ লাইটে ব্যাটারিগুলোকে কীভাবে সংযুক্ত করা হয় তা ব্যাখ্যা কর।</a:t>
            </a:r>
            <a:endParaRPr lang="en-US" sz="3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4394" y="2330419"/>
            <a:ext cx="9834793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NikoshBAN" panose="02000000000000000000" pitchFamily="2" charset="0"/>
              </a:rPr>
              <a:t>বিয়ে বাড়িতে আলোকসজ্জায় ব্যবহৃত বাতিগুলো কীভাবে সংযুক্ত থাকে তা চিত্রসহ ব্যাখ্যা কর।</a:t>
            </a:r>
            <a:endParaRPr lang="en-US" sz="3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035" y="154977"/>
            <a:ext cx="3333751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2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 rot="676947">
            <a:off x="2208145" y="456292"/>
            <a:ext cx="5463515" cy="1435449"/>
          </a:xfrm>
          <a:prstGeom prst="roundRect">
            <a:avLst/>
          </a:prstGeom>
          <a:noFill/>
          <a:ln w="76200">
            <a:noFill/>
          </a:ln>
          <a:scene3d>
            <a:camera prst="perspectiveContrastingRightFacing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166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16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003" y="2106692"/>
            <a:ext cx="7882532" cy="584775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bn-BD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ধাতব তারের মধ্য দিয়ে আধান পরিবহন করে কোনটি?</a:t>
            </a:r>
            <a:endParaRPr lang="en-US" sz="32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9292" y="2860734"/>
            <a:ext cx="1122853" cy="584775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just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পরমাণু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7619" y="2858586"/>
            <a:ext cx="1401648" cy="584775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just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ইলেকট্রন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43369" y="2856438"/>
            <a:ext cx="1009091" cy="584775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just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প্রোটন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62580" y="2856438"/>
            <a:ext cx="1022765" cy="584775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just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নিউট্রন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432870" y="2902830"/>
            <a:ext cx="514087" cy="492011"/>
          </a:xfrm>
          <a:prstGeom prst="ellips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1396" y="5124616"/>
            <a:ext cx="7407744" cy="584775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bn-BD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শর্ট সার্কিটের ফলে বর্তনীতে বিদ্যুৎ প্রবাহ ..............। </a:t>
            </a:r>
            <a:endParaRPr lang="en-US" sz="32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13532" y="5862295"/>
            <a:ext cx="1122853" cy="584775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just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বন্ধ হয়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18983" y="5860147"/>
            <a:ext cx="1440284" cy="584775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just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স্থির থাকে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43368" y="5857999"/>
            <a:ext cx="1139493" cy="584775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just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শুরু হয়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062581" y="5857999"/>
            <a:ext cx="1440283" cy="584775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just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কমে যায়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8002" y="3614182"/>
            <a:ext cx="7695111" cy="584775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bn-BD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কোনটির মধ্য দিয়ে ইলেকট্রন মুক্তভাবে চলাচল করে?</a:t>
            </a:r>
            <a:endParaRPr lang="en-US" sz="32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13547" y="4356168"/>
            <a:ext cx="1255647" cy="584775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just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পরিবাহী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4743" y="4354020"/>
            <a:ext cx="1440284" cy="584775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just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অপরিবাহী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43382" y="4351872"/>
            <a:ext cx="1514305" cy="584775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just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কুপরিবাহী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062591" y="4351872"/>
            <a:ext cx="1631439" cy="584775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just"/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অর্ধপরিবাহী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432870" y="4393924"/>
            <a:ext cx="514087" cy="492011"/>
          </a:xfrm>
          <a:prstGeom prst="ellips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9432870" y="5885018"/>
            <a:ext cx="514087" cy="492011"/>
          </a:xfrm>
          <a:prstGeom prst="ellips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7019962" y="2896817"/>
            <a:ext cx="514087" cy="492011"/>
          </a:xfrm>
          <a:prstGeom prst="ellips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981071" y="4426017"/>
            <a:ext cx="514087" cy="492011"/>
          </a:xfrm>
          <a:prstGeom prst="ellips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6981071" y="5916001"/>
            <a:ext cx="514087" cy="492011"/>
          </a:xfrm>
          <a:prstGeom prst="ellips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3960697" y="2875151"/>
            <a:ext cx="514087" cy="492011"/>
          </a:xfrm>
          <a:prstGeom prst="ellips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3980657" y="4393923"/>
            <a:ext cx="514087" cy="492011"/>
          </a:xfrm>
          <a:prstGeom prst="ellips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3974646" y="5910773"/>
            <a:ext cx="514087" cy="492011"/>
          </a:xfrm>
          <a:prstGeom prst="ellips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1209582" y="2889951"/>
            <a:ext cx="514087" cy="492011"/>
          </a:xfrm>
          <a:prstGeom prst="ellips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1144987" y="4407240"/>
            <a:ext cx="514087" cy="492011"/>
          </a:xfrm>
          <a:prstGeom prst="ellips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42595" y="5910773"/>
            <a:ext cx="514087" cy="492011"/>
          </a:xfrm>
          <a:prstGeom prst="ellips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80958" y="3583404"/>
            <a:ext cx="5836721" cy="646331"/>
          </a:xfrm>
          <a:prstGeom prst="rect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সঠিক উত্তরের জন্য বৃত্তের উপর ক্লিক কর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6980891" y="5910773"/>
            <a:ext cx="514087" cy="492011"/>
          </a:xfrm>
          <a:prstGeom prst="ellipse">
            <a:avLst/>
          </a:prstGeom>
          <a:solidFill>
            <a:srgbClr val="00B05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3956506" y="5889413"/>
            <a:ext cx="514087" cy="492011"/>
          </a:xfrm>
          <a:prstGeom prst="ellips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24407" y="5892387"/>
            <a:ext cx="514087" cy="492011"/>
          </a:xfrm>
          <a:prstGeom prst="ellips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420933" y="4391776"/>
            <a:ext cx="514087" cy="492011"/>
          </a:xfrm>
          <a:prstGeom prst="ellips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6968906" y="4415797"/>
            <a:ext cx="514087" cy="492011"/>
          </a:xfrm>
          <a:prstGeom prst="ellips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3957127" y="4394336"/>
            <a:ext cx="514087" cy="492011"/>
          </a:xfrm>
          <a:prstGeom prst="ellips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418801" y="2904978"/>
            <a:ext cx="514087" cy="492011"/>
          </a:xfrm>
          <a:prstGeom prst="ellips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012118" y="2889951"/>
            <a:ext cx="514087" cy="492011"/>
          </a:xfrm>
          <a:prstGeom prst="ellips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206129" y="2885045"/>
            <a:ext cx="514087" cy="492011"/>
          </a:xfrm>
          <a:prstGeom prst="ellips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418742" y="5878574"/>
            <a:ext cx="514087" cy="492011"/>
          </a:xfrm>
          <a:prstGeom prst="ellips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945751" y="2875883"/>
            <a:ext cx="514087" cy="492011"/>
          </a:xfrm>
          <a:prstGeom prst="ellipse">
            <a:avLst/>
          </a:prstGeom>
          <a:solidFill>
            <a:srgbClr val="00B05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134835" y="4407240"/>
            <a:ext cx="514087" cy="492011"/>
          </a:xfrm>
          <a:prstGeom prst="ellipse">
            <a:avLst/>
          </a:prstGeom>
          <a:solidFill>
            <a:srgbClr val="00B05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15" y="262118"/>
            <a:ext cx="182880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1.5168 -4.44444E-6 " pathEditMode="relative" rAng="0" ptsTypes="AA">
                                      <p:cBhvr>
                                        <p:cTn id="5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8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0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0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8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6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4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2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8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4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0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6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2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8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4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0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6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 animBg="1"/>
      <p:bldP spid="5" grpId="0" animBg="1"/>
      <p:bldP spid="7" grpId="0" animBg="1"/>
      <p:bldP spid="11" grpId="0" animBg="1"/>
      <p:bldP spid="14" grpId="0" animBg="1"/>
      <p:bldP spid="15" grpId="0" animBg="1"/>
      <p:bldP spid="25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2" grpId="0" animBg="1"/>
      <p:bldP spid="38" grpId="0" animBg="1"/>
      <p:bldP spid="40" grpId="0" animBg="1"/>
      <p:bldP spid="4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442355" y="738354"/>
            <a:ext cx="3289109" cy="106452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6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6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9295" y="3045343"/>
            <a:ext cx="10195231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bn-BD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বিদ্যুৎ স্পৃষ্ট কোন ব্যক্তিকে হাত দিয়ে ছাড়ানো উচিত নয় কেন তা ব্যাখ্যা কর।</a:t>
            </a:r>
            <a:endParaRPr lang="en-US" sz="32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9295" y="3734243"/>
            <a:ext cx="10195231" cy="107721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bn-BD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বাসা-বাড়িতে বৈদ্যুতিক যন্ত্রপাতিগুলোকে কোন পদ্ধতিতে সংযোগ করা উচিত তা চিত্রসহ ব্যাখ্যা কর।</a:t>
            </a:r>
            <a:endParaRPr lang="en-US" sz="32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89" y="305394"/>
            <a:ext cx="2458699" cy="245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99FF3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0"/>
            <a:ext cx="121666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81602" y="2266950"/>
            <a:ext cx="6807201" cy="1015663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bn-IN" sz="36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চলুন</a:t>
            </a:r>
            <a:r>
              <a:rPr lang="en-US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সকলে</a:t>
            </a:r>
            <a:r>
              <a:rPr lang="en-US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মিলে</a:t>
            </a:r>
            <a:r>
              <a:rPr lang="en-US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“</a:t>
            </a:r>
            <a:r>
              <a:rPr lang="en-US" sz="24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এসডিজি”এর</a:t>
            </a:r>
            <a:r>
              <a:rPr lang="en-US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১৭টি</a:t>
            </a:r>
            <a:r>
              <a:rPr lang="en-US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লক্ষ্য</a:t>
            </a:r>
            <a:r>
              <a:rPr lang="en-US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বাস্তবায়ন</a:t>
            </a:r>
            <a:r>
              <a:rPr lang="en-US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করি</a:t>
            </a:r>
            <a:r>
              <a:rPr lang="en-US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 </a:t>
            </a:r>
            <a:r>
              <a:rPr lang="bn-IN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>
              <a:defRPr/>
            </a:pPr>
            <a:r>
              <a:rPr lang="en-US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২০৩০</a:t>
            </a:r>
            <a:r>
              <a:rPr lang="bn-IN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সনের</a:t>
            </a:r>
            <a:r>
              <a:rPr lang="en-US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মধ্যে</a:t>
            </a:r>
            <a:r>
              <a:rPr lang="bn-IN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পৃথিবীর সেরা এ</a:t>
            </a:r>
            <a:r>
              <a:rPr lang="en-US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</a:t>
            </a:r>
            <a:r>
              <a:rPr lang="bn-IN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সোনার </a:t>
            </a:r>
            <a:r>
              <a:rPr lang="en-US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</a:t>
            </a:r>
            <a:r>
              <a:rPr lang="en-US" sz="24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গড়ি</a:t>
            </a:r>
            <a:r>
              <a:rPr lang="en-US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bn-IN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3633">
            <a:off x="778934" y="-687389"/>
            <a:ext cx="5528733" cy="335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Callout 1 8"/>
          <p:cNvSpPr/>
          <p:nvPr/>
        </p:nvSpPr>
        <p:spPr>
          <a:xfrm>
            <a:off x="5181600" y="2286005"/>
            <a:ext cx="6807200" cy="930275"/>
          </a:xfrm>
          <a:prstGeom prst="borderCallout1">
            <a:avLst>
              <a:gd name="adj1" fmla="val 3548"/>
              <a:gd name="adj2" fmla="val 403"/>
              <a:gd name="adj3" fmla="val -66434"/>
              <a:gd name="adj4" fmla="val -735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9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4774880" y="567007"/>
            <a:ext cx="2540640" cy="69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380" y="1423514"/>
            <a:ext cx="9225821" cy="488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2162307" y="3227923"/>
            <a:ext cx="5718372" cy="2431435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kern="0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3200" b="1" kern="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400" b="1" kern="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400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400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563" y="3471560"/>
            <a:ext cx="3621636" cy="178510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3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bn-IN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দশম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bn-IN" sz="2000" b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১১তম  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৪৫ মিনিট  </a:t>
            </a:r>
          </a:p>
          <a:p>
            <a:pPr>
              <a:defRPr/>
            </a:pPr>
            <a:endParaRPr lang="bn-BD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/>
          <a:stretch/>
        </p:blipFill>
        <p:spPr>
          <a:xfrm rot="21383716">
            <a:off x="7691593" y="1793104"/>
            <a:ext cx="1818755" cy="1732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17" y="1713746"/>
            <a:ext cx="1904275" cy="16390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2381672" y="4803273"/>
            <a:ext cx="642221" cy="90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7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609600"/>
            <a:ext cx="10363200" cy="212365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      </a:t>
            </a:r>
            <a:r>
              <a:rPr lang="bn-IN" sz="4400" b="1" dirty="0">
                <a:ln w="12700">
                  <a:solidFill>
                    <a:srgbClr val="3B3B3B">
                      <a:satMod val="155000"/>
                    </a:srgbClr>
                  </a:solidFill>
                  <a:prstDash val="solid"/>
                </a:ln>
                <a:solidFill>
                  <a:srgbClr val="CC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NikoshBAN" pitchFamily="2" charset="0"/>
              </a:rPr>
              <a:t>আল্লাহ্‌ আমাদের </a:t>
            </a:r>
            <a:r>
              <a:rPr lang="en-US" sz="4400" b="1" dirty="0">
                <a:ln w="12700">
                  <a:solidFill>
                    <a:srgbClr val="3B3B3B">
                      <a:satMod val="155000"/>
                    </a:srgbClr>
                  </a:solidFill>
                  <a:prstDash val="solid"/>
                </a:ln>
                <a:solidFill>
                  <a:srgbClr val="CC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NikoshBAN" pitchFamily="2" charset="0"/>
              </a:rPr>
              <a:t>উ</a:t>
            </a:r>
            <a:r>
              <a:rPr lang="bn-IN" sz="4400" b="1" dirty="0">
                <a:ln w="12700">
                  <a:solidFill>
                    <a:srgbClr val="3B3B3B">
                      <a:satMod val="155000"/>
                    </a:srgbClr>
                  </a:solidFill>
                  <a:prstDash val="solid"/>
                </a:ln>
                <a:solidFill>
                  <a:srgbClr val="CC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NikoshBAN" pitchFamily="2" charset="0"/>
              </a:rPr>
              <a:t>পর সহায় হউন</a:t>
            </a:r>
          </a:p>
          <a:p>
            <a:pPr>
              <a:defRPr/>
            </a:pPr>
            <a:r>
              <a:rPr lang="bn-IN" sz="4400" b="1" dirty="0">
                <a:ln w="12700">
                  <a:solidFill>
                    <a:srgbClr val="3B3B3B">
                      <a:satMod val="155000"/>
                    </a:srgbClr>
                  </a:solidFill>
                  <a:prstDash val="solid"/>
                </a:ln>
                <a:solidFill>
                  <a:srgbClr val="CC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NikoshBAN" pitchFamily="2" charset="0"/>
              </a:rPr>
              <a:t>              </a:t>
            </a:r>
            <a:r>
              <a:rPr lang="en-US" sz="4400" b="1" dirty="0">
                <a:ln w="12700">
                  <a:solidFill>
                    <a:srgbClr val="3B3B3B">
                      <a:satMod val="155000"/>
                    </a:srgbClr>
                  </a:solidFill>
                  <a:prstDash val="solid"/>
                </a:ln>
                <a:solidFill>
                  <a:srgbClr val="CC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NikoshBAN" pitchFamily="2" charset="0"/>
              </a:rPr>
              <a:t>  </a:t>
            </a:r>
            <a:r>
              <a:rPr lang="bn-IN" sz="4400" b="1" dirty="0">
                <a:ln w="12700">
                  <a:solidFill>
                    <a:srgbClr val="3B3B3B">
                      <a:satMod val="155000"/>
                    </a:srgbClr>
                  </a:solidFill>
                  <a:prstDash val="solid"/>
                </a:ln>
                <a:solidFill>
                  <a:srgbClr val="CC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NikoshBAN" pitchFamily="2" charset="0"/>
              </a:rPr>
              <a:t>আজ এ পর্যন্তই</a:t>
            </a:r>
          </a:p>
          <a:p>
            <a:pPr>
              <a:defRPr/>
            </a:pPr>
            <a:r>
              <a:rPr lang="bn-IN" sz="4400" b="1" dirty="0">
                <a:ln w="12700">
                  <a:solidFill>
                    <a:srgbClr val="3B3B3B">
                      <a:satMod val="155000"/>
                    </a:srgbClr>
                  </a:solidFill>
                  <a:prstDash val="solid"/>
                </a:ln>
                <a:solidFill>
                  <a:srgbClr val="CC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NikoshBAN" pitchFamily="2" charset="0"/>
              </a:rPr>
              <a:t>              </a:t>
            </a:r>
            <a:r>
              <a:rPr lang="en-US" sz="4400" b="1" dirty="0">
                <a:ln w="12700">
                  <a:solidFill>
                    <a:srgbClr val="3B3B3B">
                      <a:satMod val="155000"/>
                    </a:srgbClr>
                  </a:solidFill>
                  <a:prstDash val="solid"/>
                </a:ln>
                <a:solidFill>
                  <a:srgbClr val="CC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NikoshBAN" pitchFamily="2" charset="0"/>
              </a:rPr>
              <a:t>  </a:t>
            </a:r>
            <a:r>
              <a:rPr lang="bn-IN" sz="4400" b="1" dirty="0">
                <a:ln w="12700">
                  <a:solidFill>
                    <a:srgbClr val="3B3B3B">
                      <a:satMod val="155000"/>
                    </a:srgbClr>
                  </a:solidFill>
                  <a:prstDash val="solid"/>
                </a:ln>
                <a:solidFill>
                  <a:srgbClr val="CC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NikoshBAN" pitchFamily="2" charset="0"/>
              </a:rPr>
              <a:t>খোদা হাফেজ।</a:t>
            </a:r>
            <a:endParaRPr lang="en-US" sz="4400" b="1" dirty="0">
              <a:ln w="12700">
                <a:solidFill>
                  <a:srgbClr val="3B3B3B">
                    <a:satMod val="155000"/>
                  </a:srgbClr>
                </a:solidFill>
                <a:prstDash val="solid"/>
              </a:ln>
              <a:solidFill>
                <a:srgbClr val="CC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49530"/>
            <a:ext cx="9956800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574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5232"/>
            <a:ext cx="122936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122936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51" y="1295400"/>
            <a:ext cx="25019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1295400"/>
            <a:ext cx="2743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51673" y="2057400"/>
            <a:ext cx="5551520" cy="264687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600" b="1" spc="50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en-US" sz="166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26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2624909" y="3540376"/>
            <a:ext cx="6948457" cy="76944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তড়িৎ প্রবাহের ফলে বাতিটি জ্বলে উঠল।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5" t="55051" r="12100" b="4592"/>
          <a:stretch/>
        </p:blipFill>
        <p:spPr>
          <a:xfrm rot="16200000">
            <a:off x="8816317" y="4092021"/>
            <a:ext cx="2693751" cy="476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9"/>
          <a:stretch/>
        </p:blipFill>
        <p:spPr>
          <a:xfrm>
            <a:off x="7133541" y="409407"/>
            <a:ext cx="2161827" cy="25738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43"/>
          <a:stretch/>
        </p:blipFill>
        <p:spPr>
          <a:xfrm>
            <a:off x="7069133" y="597124"/>
            <a:ext cx="2161827" cy="23394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4889" y="3542719"/>
            <a:ext cx="4940223" cy="76944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 কী দেখতে পাচ্ছ?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65"/>
          <a:stretch/>
        </p:blipFill>
        <p:spPr>
          <a:xfrm>
            <a:off x="1359817" y="5395353"/>
            <a:ext cx="2936979" cy="41249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3" t="55108" b="-2"/>
          <a:stretch/>
        </p:blipFill>
        <p:spPr>
          <a:xfrm rot="10800000">
            <a:off x="5708737" y="5393669"/>
            <a:ext cx="2196375" cy="50657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7249" r="17735" b="57454"/>
          <a:stretch/>
        </p:blipFill>
        <p:spPr>
          <a:xfrm rot="16200000">
            <a:off x="-147936" y="3925311"/>
            <a:ext cx="3197562" cy="31087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150062" y="2671866"/>
            <a:ext cx="2025999" cy="645324"/>
            <a:chOff x="1338405" y="2716062"/>
            <a:chExt cx="2170408" cy="645324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19" t="46150" r="11117" b="-1"/>
            <a:stretch/>
          </p:blipFill>
          <p:spPr>
            <a:xfrm rot="10800000">
              <a:off x="1338405" y="2753730"/>
              <a:ext cx="1662372" cy="607656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19" t="46150" r="11117" b="-1"/>
            <a:stretch/>
          </p:blipFill>
          <p:spPr>
            <a:xfrm>
              <a:off x="1846441" y="2716062"/>
              <a:ext cx="1662372" cy="607656"/>
            </a:xfrm>
            <a:prstGeom prst="rect">
              <a:avLst/>
            </a:prstGeom>
          </p:spPr>
        </p:pic>
      </p:grp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65"/>
          <a:stretch/>
        </p:blipFill>
        <p:spPr>
          <a:xfrm>
            <a:off x="1398687" y="2115293"/>
            <a:ext cx="6990112" cy="56036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3" t="55492" r="21074" b="-2"/>
          <a:stretch/>
        </p:blipFill>
        <p:spPr>
          <a:xfrm rot="10800000">
            <a:off x="8950397" y="5316674"/>
            <a:ext cx="1377899" cy="50222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845593" y="5477119"/>
            <a:ext cx="1203147" cy="840633"/>
            <a:chOff x="7192630" y="5278531"/>
            <a:chExt cx="1203147" cy="840633"/>
          </a:xfrm>
        </p:grpSpPr>
        <p:sp>
          <p:nvSpPr>
            <p:cNvPr id="4" name="Rectangle 3"/>
            <p:cNvSpPr/>
            <p:nvPr/>
          </p:nvSpPr>
          <p:spPr>
            <a:xfrm>
              <a:off x="7192630" y="5835384"/>
              <a:ext cx="1203147" cy="283780"/>
            </a:xfrm>
            <a:prstGeom prst="rect">
              <a:avLst/>
            </a:prstGeom>
            <a:blipFill>
              <a:blip r:embed="rId9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7208616" y="5325813"/>
              <a:ext cx="189186" cy="65203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8100384" y="5278531"/>
              <a:ext cx="189186" cy="65203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7903436" y="4899036"/>
            <a:ext cx="883649" cy="632084"/>
            <a:chOff x="6084713" y="3273289"/>
            <a:chExt cx="1224792" cy="530190"/>
          </a:xfrm>
          <a:solidFill>
            <a:schemeClr val="bg1">
              <a:lumMod val="75000"/>
            </a:schemeClr>
          </a:solidFill>
        </p:grpSpPr>
        <p:sp>
          <p:nvSpPr>
            <p:cNvPr id="76" name="Rectangle 75"/>
            <p:cNvSpPr/>
            <p:nvPr/>
          </p:nvSpPr>
          <p:spPr>
            <a:xfrm rot="19409971">
              <a:off x="6084713" y="3620508"/>
              <a:ext cx="1129693" cy="1829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6906373" y="3273289"/>
              <a:ext cx="403132" cy="4185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 rot="2097729">
            <a:off x="8039331" y="5228110"/>
            <a:ext cx="974732" cy="491688"/>
            <a:chOff x="6084713" y="3372670"/>
            <a:chExt cx="1186990" cy="430809"/>
          </a:xfrm>
          <a:solidFill>
            <a:schemeClr val="bg1">
              <a:lumMod val="75000"/>
            </a:schemeClr>
          </a:solidFill>
        </p:grpSpPr>
        <p:sp>
          <p:nvSpPr>
            <p:cNvPr id="79" name="Rectangle 78"/>
            <p:cNvSpPr/>
            <p:nvPr/>
          </p:nvSpPr>
          <p:spPr>
            <a:xfrm rot="19409971">
              <a:off x="6084713" y="3620508"/>
              <a:ext cx="1129693" cy="1829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6825489" y="3372670"/>
              <a:ext cx="446214" cy="3096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Oval 37"/>
          <p:cNvSpPr/>
          <p:nvPr/>
        </p:nvSpPr>
        <p:spPr>
          <a:xfrm>
            <a:off x="3721111" y="5517843"/>
            <a:ext cx="247823" cy="290005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Oval 80"/>
          <p:cNvSpPr/>
          <p:nvPr/>
        </p:nvSpPr>
        <p:spPr>
          <a:xfrm>
            <a:off x="3704113" y="5501973"/>
            <a:ext cx="247823" cy="290005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Oval 81"/>
          <p:cNvSpPr/>
          <p:nvPr/>
        </p:nvSpPr>
        <p:spPr>
          <a:xfrm>
            <a:off x="3663562" y="5502928"/>
            <a:ext cx="247823" cy="290005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Oval 82"/>
          <p:cNvSpPr/>
          <p:nvPr/>
        </p:nvSpPr>
        <p:spPr>
          <a:xfrm>
            <a:off x="3674203" y="5501018"/>
            <a:ext cx="247823" cy="290005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Oval 83"/>
          <p:cNvSpPr/>
          <p:nvPr/>
        </p:nvSpPr>
        <p:spPr>
          <a:xfrm>
            <a:off x="3650305" y="5532033"/>
            <a:ext cx="247823" cy="290005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Oval 84"/>
          <p:cNvSpPr/>
          <p:nvPr/>
        </p:nvSpPr>
        <p:spPr>
          <a:xfrm>
            <a:off x="3660823" y="5542077"/>
            <a:ext cx="247823" cy="290005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Oval 85"/>
          <p:cNvSpPr/>
          <p:nvPr/>
        </p:nvSpPr>
        <p:spPr>
          <a:xfrm>
            <a:off x="3677807" y="5567788"/>
            <a:ext cx="247823" cy="290005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Oval 86"/>
          <p:cNvSpPr/>
          <p:nvPr/>
        </p:nvSpPr>
        <p:spPr>
          <a:xfrm>
            <a:off x="3643823" y="5554932"/>
            <a:ext cx="247823" cy="290005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Oval 87"/>
          <p:cNvSpPr/>
          <p:nvPr/>
        </p:nvSpPr>
        <p:spPr>
          <a:xfrm>
            <a:off x="3599551" y="5515795"/>
            <a:ext cx="247823" cy="290005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Oval 88"/>
          <p:cNvSpPr/>
          <p:nvPr/>
        </p:nvSpPr>
        <p:spPr>
          <a:xfrm>
            <a:off x="3567984" y="5547295"/>
            <a:ext cx="247823" cy="290005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Oval 89"/>
          <p:cNvSpPr/>
          <p:nvPr/>
        </p:nvSpPr>
        <p:spPr>
          <a:xfrm>
            <a:off x="3566743" y="5563835"/>
            <a:ext cx="247823" cy="290005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t="8435" r="2351" b="4091"/>
          <a:stretch/>
        </p:blipFill>
        <p:spPr>
          <a:xfrm>
            <a:off x="3947741" y="4937700"/>
            <a:ext cx="2508825" cy="140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6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19648 -0.0162 L -0.1914 -0.48032 L 0.19909 -0.47824 L 0.36211 -0.4574 L 0.36732 -0.40694 L 0.52253 -0.40925 L 0.52631 -0.01157 L -4.58333E-6 -4.44444E-6 Z " pathEditMode="relative" rAng="0" ptsTypes="AAAAAAAAA">
                                      <p:cBhvr>
                                        <p:cTn id="5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4028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91667E-6 3.7037E-7 L -0.19649 -0.0162 L -0.19141 -0.48032 L 0.19909 -0.47824 L 0.36211 -0.45741 L 0.36731 -0.40694 L 0.52252 -0.40926 L 0.5263 -0.01157 L 2.91667E-6 3.7037E-7 Z " pathEditMode="relative" rAng="0" ptsTypes="AAAAAAAAA">
                                      <p:cBhvr>
                                        <p:cTn id="6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402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0" presetClass="pat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79167E-6 2.22222E-6 L -0.19649 -0.01621 L -0.19141 -0.48033 L 0.19908 -0.47824 L 0.3621 -0.45741 L 0.36731 -0.40695 L 0.52252 -0.40926 L 0.5263 -0.01158 L 4.79167E-6 2.22222E-6 Z " pathEditMode="relative" rAng="0" ptsTypes="AAAAAAAAA">
                                      <p:cBhvr>
                                        <p:cTn id="6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402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33333E-6 3.33333E-6 L -0.19649 -0.01621 L -0.19141 -0.48033 L 0.19909 -0.47824 L 0.36211 -0.45741 L 0.36731 -0.40695 L 0.52252 -0.40926 L 0.5263 -0.01158 L 3.33333E-6 3.33333E-6 Z " pathEditMode="relative" rAng="0" ptsTypes="AAAAAAAAA">
                                      <p:cBhvr>
                                        <p:cTn id="7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402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repeatCount="indefinite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04167E-6 -3.7037E-7 L -0.19649 -0.0162 L -0.19141 -0.48032 L 0.19909 -0.47824 L 0.36211 -0.45741 L 0.36732 -0.40694 L 0.52253 -0.40926 L 0.5263 -0.01157 L 1.04167E-6 -3.7037E-7 Z " pathEditMode="relative" rAng="0" ptsTypes="AAAAAAAAA">
                                      <p:cBhvr>
                                        <p:cTn id="7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4028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1.48148E-6 L -0.19648 -0.01621 L -0.1914 -0.48033 L 0.19909 -0.47824 L 0.36211 -0.45741 L 0.36732 -0.40695 L 0.52253 -0.40926 L 0.52631 -0.01158 L -4.375E-6 1.48148E-6 Z " pathEditMode="relative" rAng="0" ptsTypes="AAAAAAAAA">
                                      <p:cBhvr>
                                        <p:cTn id="7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402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0" presetClass="pat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45833E-6 -2.96296E-6 L -0.19649 -0.0162 L -0.19141 -0.48032 L 0.19909 -0.47824 L 0.36211 -0.4574 L 0.36732 -0.40694 L 0.52252 -0.40926 L 0.5263 -0.01157 L 1.45833E-6 -2.96296E-6 Z " pathEditMode="relative" rAng="0" ptsTypes="AAAAAAAAA">
                                      <p:cBhvr>
                                        <p:cTn id="83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402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0" presetClass="path" presetSubtype="0" repeatCount="indefinite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4.58333E-6 -1.11111E-6 L -0.19648 -0.0162 L -0.1914 -0.48032 L 0.19909 -0.47824 L 0.36211 -0.45741 L 0.36732 -0.40694 L 0.52253 -0.40926 L 0.52631 -0.01157 L -4.58333E-6 -1.11111E-6 Z " pathEditMode="relative" rAng="0" ptsTypes="AAAAAAAAA">
                                      <p:cBhvr>
                                        <p:cTn id="9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4028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0" presetClass="path" presetSubtype="0" repeatCount="indefinite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4.375E-6 2.59259E-6 L -0.19648 -0.01621 L -0.1914 -0.48033 L 0.19909 -0.47824 L 0.36211 -0.45741 L 0.36732 -0.40695 L 0.52253 -0.40926 L 0.52631 -0.01158 L -4.375E-6 2.59259E-6 Z " pathEditMode="relative" rAng="0" ptsTypes="AAAAAAAAA">
                                      <p:cBhvr>
                                        <p:cTn id="9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4028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2.29167E-6 3.7037E-7 L -0.19648 -0.0162 L -0.1914 -0.48032 L 0.19909 -0.47824 L 0.36211 -0.45741 L 0.36732 -0.40694 L 0.52253 -0.40926 L 0.5263 -0.01157 L -2.29167E-6 3.7037E-7 Z " pathEditMode="relative" rAng="0" ptsTypes="AAAAAAAAA">
                                      <p:cBhvr>
                                        <p:cTn id="9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402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0" presetClass="pat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1.85185E-6 L -0.19649 -0.01621 L -0.19141 -0.48033 L 0.19909 -0.47824 L 0.36211 -0.45741 L 0.36732 -0.40695 L 0.52252 -0.40926 L 0.5263 -0.01158 L 1.66667E-6 1.85185E-6 Z " pathEditMode="relative" rAng="0" ptsTypes="AAAAAAAAA">
                                      <p:cBhvr>
                                        <p:cTn id="10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 animBg="1"/>
      <p:bldP spid="2" grpId="1" animBg="1"/>
      <p:bldP spid="38" grpId="0" animBg="1"/>
      <p:bldP spid="38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11121" y="3741012"/>
            <a:ext cx="4942753" cy="76944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4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 কী দেখতে পাচ্ছ?</a:t>
            </a:r>
            <a:endParaRPr lang="en-US" sz="4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5" y="313509"/>
            <a:ext cx="9452352" cy="29343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19875" y="2237031"/>
            <a:ext cx="3294602" cy="531629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5868269" y="3723053"/>
            <a:ext cx="4942753" cy="76944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4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বিভিন্ন প্রকার তড়িৎ বর্তনী</a:t>
            </a:r>
            <a:endParaRPr lang="en-US" sz="4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03811" y="528038"/>
            <a:ext cx="5628068" cy="669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5400000">
            <a:off x="4679889" y="5133820"/>
            <a:ext cx="814524" cy="669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7" grpId="0" animBg="1"/>
      <p:bldP spid="20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48300" y="340192"/>
            <a:ext cx="6096000" cy="26007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en-US" sz="1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11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চল </a:t>
            </a:r>
            <a:r>
              <a:rPr lang="bn-BD" sz="115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তড়িৎ</a:t>
            </a:r>
          </a:p>
          <a:p>
            <a:pPr lvl="0"/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Current </a:t>
            </a:r>
            <a:r>
              <a:rPr lang="bn-BD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Electricity</a:t>
            </a:r>
            <a:endParaRPr 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3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91816" y="2311850"/>
            <a:ext cx="10167589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তড়িৎ প্রবাহের দিক ও ইলেকট্রন প্রবাহের দিক ব্যাখ্যা করতে পারবে</a:t>
            </a:r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1813" y="2958181"/>
            <a:ext cx="10508779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পরিবাহী, অপরিবাহী ও অর্ধপরিবাহী পদার্থ কী তা </a:t>
            </a:r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ব্যাখ্যা করতে পারবে।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387" y="1536011"/>
            <a:ext cx="7560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 পাঠ শেষে শিক্ষার্থীরা .................</a:t>
            </a:r>
            <a:endParaRPr lang="en-US" sz="44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1813" y="4287445"/>
            <a:ext cx="7260619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শ্রেণি ও সমান্তরাল বর্তনী সংযোগ দিতে পারবে</a:t>
            </a:r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30817" y="776746"/>
            <a:ext cx="2835365" cy="106452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66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66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27" y="4992695"/>
            <a:ext cx="8220999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শ্রেণি ও সমান্তরাল 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বর্তনীর গুরুত্ব ব্যাখ্যা করতে পারবে</a:t>
            </a:r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902">
            <a:off x="284461" y="314111"/>
            <a:ext cx="2401279" cy="16127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1815" y="3604512"/>
            <a:ext cx="4572008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বর্তনী কী তা বলতে পারবে</a:t>
            </a:r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8678">
            <a:off x="1505590" y="1872044"/>
            <a:ext cx="1454399" cy="2614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8678">
            <a:off x="1344224" y="2634649"/>
            <a:ext cx="1454399" cy="2614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8678">
            <a:off x="1431269" y="3308924"/>
            <a:ext cx="1454399" cy="261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8678">
            <a:off x="1431267" y="4745848"/>
            <a:ext cx="1454399" cy="2614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8678">
            <a:off x="1431267" y="4070786"/>
            <a:ext cx="1454399" cy="2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01328 2.96296E-6 L 0.01732 0.01852 L 0.00391 0.0037 L 0.02552 0.00926 L 0.02344 0.02777 L 0.0224 -0.02223 L 0.03477 -0.02408 L 0.03477 -0.00185 L 0.03477 -0.00162 L 0.04206 0.0037 L 0.03594 0.02407 L 0.02865 0.0074 L 0.04414 2.96296E-6 C 0.04714 0.00115 0.05013 0.00324 0.05326 0.0037 C 0.05456 0.0037 0.05677 0.00416 0.05756 0.00185 C 0.05821 -0.00162 0.05782 -0.00648 0.05638 -0.00926 C 0.05482 -0.01227 0.05026 -0.01297 0.05026 -0.01273 C 0.05091 -0.00926 0.05117 -0.00533 0.05222 -0.00185 C 0.05391 0.00324 0.05664 0.00486 0.05951 0.0074 C 0.06042 0.01018 0.06628 0.0199 0.0625 0.02592 C 0.06094 0.02824 0.05638 0.02963 0.05638 0.02986 L 0.07696 2.96296E-6 L 0.08321 0.01481 L 0.08737 -0.00371 L 0.07813 -0.00371 L 0.08737 -0.01297 L 0.08737 0.03889 L 0.08216 0.02407 L 0.10677 -0.00926 L 0.09453 0.00926 L 0.10586 0.03333 L 0.10586 -0.01111 L 0.11407 -0.00556 L 0.11198 0.02407 L 0.11094 2.96296E-6 L 0.1224 -0.00371 L 0.1181 0.01666 L 0.12539 0.03148 L 0.13164 0.00926 L 0.13568 0.00555 L 0.12735 0.01296 L 0.13568 0.02407 L 0.13776 -0.00741 L 0.15013 -0.00556 L 0.14284 0.00926 L 0.1543 0.01852 L 0.15313 -0.00556 L 0.16667 0.02222 L 0.16758 -0.01297 L 0.17878 -0.01852 L 0.17683 0.00185 L 0.18711 2.96296E-6 L 0.18711 0.02222 L 0.17995 -0.00556 C 0.18776 -0.0051 0.19558 -0.00371 0.20365 -0.00371 L 0.1944 0.00926 L 0.20144 0.02407 L 0.20261 -0.00371 L 0.21394 0.00926 L 0.21394 0.00949 L 0.22513 0.0037 L 0.22513 0.00393 L 0.24076 0.02407 L 0.2211 0.01111 L 0.253 -0.00371 L 0.26224 0.0037 L 0.253 0.01666 L 0.2612 0.02222 L 0.26537 0.00185 L 0.25912 -0.01482 L 0.25404 -0.02223 L 0.28503 0.00555 L 0.2767 0.01111 L 0.28386 0.02592 L 0.28282 0.00926 L 0.28282 0.00949 L 0.29532 0.02037 L 0.29532 0.0206 L 0.30547 0.0074 L 0.31146 0.02407 L 0.31146 0.00555 L 0.35078 0.00185 L 0.33633 0.01296 L 0.33633 0.01319 L 0.33138 0.03333 L 0.33021 0.01481 L 0.32917 0.00555 L 0.34558 0.03518 L 0.35078 0.0037 L 0.36836 0.01111 L 0.37136 0.02963 L 0.38269 0.00185 L 0.38985 0.02963 L 0.39506 0.0074 L 0.40547 0.03518 L 0.428 2.96296E-6 L 0.43099 0.02037 L 0.44961 0.00555 L 0.47526 0.02407 L 0.47526 0.0074 L 0.47526 0.03518 L 0.47631 -0.00926 L 0.4918 0.02777 L 0.49076 -0.00371 L 0.50013 0.01666 L 0.50013 -0.00371 L 0.52995 2.96296E-6 L 0.52383 0.01296 L 0.53503 0.02777 L 0.53086 -0.01667 L 0.54011 -0.00185 L 0.5319 0.01111 L 0.53907 0.02592 L 0.53907 0.02615 L 0.54323 -0.00185 L 0.5444 0.02592 L 0.54636 0.00926 L 0.56888 -0.00371 L 0.55443 0.03148 L 0.58138 0.02777 L 0.58034 -0.00371 L 0.60287 -0.00185 L 0.5987 0.00926 L 0.60808 0.02963 L 0.6112 0.01111 L 0.62461 0.0074 L 0.61732 0.01481 L 0.62774 0.02963 L 0.63073 0.0074 L 0.63073 0.00764 L 0.64102 0.04074 L 0.65443 0.00185 L 0.66888 0.02037 L 0.64414 0.00185 L 0.67696 -0.00185 L 0.68425 0.03333 L 0.69662 0.0037 L 0.67813 2.96296E-6 L 0.69453 -0.01111 L 0.69349 0.04259 L 0.6987 0.04074 L 0.6974 0.00185 L 0.71302 2.96296E-6 L 0.70378 0.01296 L 0.71407 0.02963 L 0.71407 0.00555 L 0.73972 -0.00185 L 0.7017 0.0074 L 0.71198 0.03518 L 0.74388 -0.00185 L 0.72331 0.01666 L 0.73763 0.03333 L 0.7418 0.0037 L 0.75339 -0.00185 L 0.75222 0.02777 L 0.75222 0.02801 L 0.75222 0.02777 L 0.75222 0.02801 " pathEditMode="relative" rAng="0" ptsTypes="AAAAAAAAAAAAAAAAAAAAAAAAAAAAAAAAAAAAAAAAAAAAAAAAAAAAAAAAAAAAAAAAAAAAAAAAAAAAAAAAAAAAAAAAAAAAAAAAAAAAAAAAAAAAAAAAAAAAAAAAAAAAAAAAAAAAAAAAAAAAAAAAAAAAAAAAAAAAAAA">
                                      <p:cBhvr>
                                        <p:cTn id="2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69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01406 3.7037E-7 L 0.01836 0.01852 L 0.00417 0.0037 L 0.02709 0.00926 L 0.02487 0.02778 L 0.02383 -0.02222 L 0.03685 -0.02407 L 0.03685 -0.00185 L 0.03685 -0.00162 L 0.04453 0.0037 L 0.03802 0.02407 L 0.03034 0.00741 L 0.04675 3.7037E-7 C 0.05 0.00116 0.05313 0.00324 0.05651 0.0037 C 0.05794 0.0037 0.06016 0.00417 0.06107 0.00185 C 0.06172 -0.00162 0.06133 -0.00648 0.05977 -0.00926 C 0.05821 -0.01227 0.05326 -0.01296 0.05326 -0.01273 C 0.05391 -0.00926 0.05417 -0.00532 0.05547 -0.00185 C 0.05716 0.00324 0.06003 0.00486 0.06315 0.00741 C 0.06419 0.01018 0.07018 0.01991 0.06628 0.02593 C 0.06472 0.02824 0.05977 0.02963 0.05977 0.02986 L 0.08164 3.7037E-7 L 0.08828 0.01481 L 0.09258 -0.0037 L 0.08281 -0.0037 L 0.09258 -0.01296 L 0.09258 0.03889 L 0.08724 0.02407 L 0.11328 -0.00926 L 0.10026 0.00926 L 0.11237 0.03333 L 0.11237 -0.01111 L 0.12097 -0.00556 L 0.11888 0.02407 L 0.11771 3.7037E-7 L 0.12982 -0.0037 L 0.12539 0.01667 L 0.13294 0.03148 L 0.13959 0.00926 L 0.14401 0.00556 L 0.13516 0.01296 L 0.14401 0.02407 L 0.1461 -0.00741 L 0.15925 -0.00556 L 0.15156 0.00926 L 0.16367 0.01852 L 0.16237 -0.00556 L 0.17682 0.02222 L 0.17774 -0.01296 L 0.18972 -0.01852 L 0.1875 0.00185 L 0.19857 3.7037E-7 L 0.19857 0.02222 L 0.19089 -0.00556 C 0.19922 -0.00509 0.20742 -0.0037 0.21602 -0.0037 L 0.20625 0.00926 L 0.21367 0.02407 L 0.21498 -0.0037 L 0.22682 0.00926 L 0.22682 0.00949 L 0.2388 0.0037 L 0.2388 0.00393 L 0.25534 0.02407 L 0.23451 0.01111 L 0.26836 -0.0037 L 0.27826 0.0037 L 0.26836 0.01667 L 0.27709 0.02222 L 0.28151 0.00185 L 0.275 -0.01482 L 0.26953 -0.02222 L 0.30235 0.00556 L 0.29349 0.01111 L 0.30117 0.02593 L 0.3 0.00926 L 0.3 0.00949 L 0.31315 0.02037 L 0.31315 0.0206 L 0.32409 0.00741 L 0.33047 0.02407 L 0.33047 0.00556 L 0.37214 0.00185 L 0.35677 0.01296 L 0.35677 0.01319 L 0.35143 0.03333 L 0.35026 0.01481 L 0.34922 0.00556 L 0.36654 0.03518 L 0.37214 0.0037 L 0.39076 0.01111 L 0.39401 0.02963 L 0.40586 0.00185 L 0.41354 0.02963 L 0.41914 0.00741 L 0.43008 0.03518 L 0.45404 3.7037E-7 L 0.45729 0.02037 L 0.47696 0.00556 L 0.50417 0.02407 L 0.50417 0.00741 L 0.50417 0.03518 L 0.50534 -0.00926 L 0.52175 0.02778 L 0.52057 -0.0037 L 0.53047 0.01667 L 0.53047 -0.0037 L 0.56211 3.7037E-7 L 0.5556 0.01296 L 0.56758 0.02778 L 0.56315 -0.01667 L 0.57305 -0.00185 L 0.56432 0.01111 L 0.57188 0.02593 L 0.57188 0.02616 L 0.5763 -0.00185 L 0.57748 0.02593 L 0.57956 0.00926 L 0.60352 -0.0037 L 0.58828 0.03148 L 0.61667 0.02778 L 0.61563 -0.0037 L 0.63959 -0.00185 L 0.63516 0.00926 L 0.64505 0.02963 L 0.64831 0.01111 L 0.66263 0.00741 L 0.65482 0.01481 L 0.66589 0.02963 L 0.66914 0.00741 L 0.66914 0.00764 L 0.67995 0.04074 L 0.69427 0.00185 L 0.70951 0.02037 L 0.68334 0.00185 L 0.7181 -0.00185 L 0.72591 0.03333 L 0.73906 0.0037 L 0.7194 3.7037E-7 L 0.73685 -0.01111 L 0.73568 0.04259 L 0.74115 0.04074 L 0.73985 0.00185 L 0.75638 3.7037E-7 L 0.74662 0.01296 L 0.75742 0.02963 L 0.75742 0.00556 L 0.78477 -0.00185 L 0.7444 0.00741 L 0.75534 0.03518 L 0.78906 -0.00185 L 0.76732 0.01667 L 0.78242 0.03333 L 0.78698 0.0037 L 0.79922 -0.00185 L 0.79792 0.02778 L 0.79792 0.02801 L 0.79792 0.02778 L 0.79792 0.02801 " pathEditMode="relative" rAng="0" ptsTypes="AAAAAAAAAAAAAAAAAAAAAAAAAAAAAAAAAAAAAAAAAAAAAAAAAAAAAAAAAAAAAAAAAAAAAAAAAAAAAAAAAAAAAAAAAAAAAAAAAAAAAAAAAAAAAAAAAAAAAAAAAAAAAAAAAAAAAAAAAAAAAAAAAAAAAAAAAAAAAAA">
                                      <p:cBhvr>
                                        <p:cTn id="4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61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00534 2.22222E-6 L 0.0069 0.01852 L 0.00157 0.0037 L 0.01029 0.00926 L 0.00938 0.02778 L 0.00899 -0.02222 L 0.01394 -0.02408 L 0.01394 -0.00185 L 0.01394 -0.00162 L 0.01693 0.0037 L 0.01446 0.02407 L 0.01146 0.00741 L 0.01771 2.22222E-6 C 0.01901 0.00116 0.02019 0.00324 0.02149 0.0037 C 0.02201 0.0037 0.02279 0.00416 0.02318 0.00185 C 0.02344 -0.00162 0.02331 -0.00648 0.02266 -0.00926 C 0.02214 -0.01227 0.02019 -0.01297 0.02019 -0.01273 C 0.02045 -0.00926 0.02058 -0.00533 0.0211 -0.00185 C 0.02175 0.00324 0.02279 0.00486 0.02396 0.00741 C 0.02435 0.01018 0.0267 0.01991 0.02513 0.02592 C 0.02461 0.02824 0.02266 0.02963 0.02266 0.02986 L 0.03099 2.22222E-6 L 0.0336 0.01481 L 0.03516 -0.00371 L 0.03151 -0.00371 L 0.03516 -0.01297 L 0.03516 0.03889 L 0.03308 0.02407 L 0.0431 -0.00926 L 0.03815 0.00926 L 0.04271 0.03333 L 0.04271 -0.01111 L 0.04597 -0.00556 L 0.04519 0.02407 L 0.0448 2.22222E-6 L 0.04935 -0.00371 L 0.04766 0.01666 L 0.05052 0.03148 L 0.053 0.00926 L 0.05469 0.00555 L 0.05144 0.01296 L 0.05469 0.02407 L 0.0556 -0.00741 L 0.06055 -0.00556 L 0.05756 0.00926 L 0.06224 0.01852 L 0.06172 -0.00556 L 0.06719 0.02222 L 0.06758 -0.01297 L 0.07214 -0.01852 L 0.07136 0.00185 L 0.07552 2.22222E-6 L 0.07552 0.02222 L 0.07253 -0.00556 C 0.07578 -0.00509 0.07891 -0.00371 0.08216 -0.00371 L 0.07839 0.00926 L 0.08125 0.02407 L 0.08177 -0.00371 L 0.0862 0.00926 L 0.0862 0.00949 L 0.09076 0.0037 L 0.09076 0.00393 L 0.09714 0.02407 L 0.0892 0.01111 L 0.10209 -0.00371 L 0.10586 0.0037 L 0.10209 0.01666 L 0.10534 0.02222 L 0.10703 0.00185 L 0.10456 -0.01482 L 0.10248 -0.02222 L 0.11498 0.00555 L 0.11159 0.01111 L 0.11459 0.02592 L 0.11407 0.00926 L 0.11407 0.00949 L 0.11914 0.02037 L 0.11914 0.0206 L 0.12331 0.00741 L 0.12565 0.02407 L 0.12565 0.00555 L 0.14154 0.00185 L 0.13568 0.01296 L 0.13568 0.01319 L 0.13373 0.03333 L 0.13321 0.01481 L 0.13282 0.00555 L 0.13946 0.03518 L 0.14154 0.0037 L 0.1487 0.01111 L 0.14987 0.02963 L 0.15443 0.00185 L 0.1573 0.02963 L 0.15951 0.00741 L 0.16368 0.03518 L 0.17279 2.22222E-6 L 0.17396 0.02037 L 0.18151 0.00555 L 0.1918 0.02407 L 0.1918 0.00741 L 0.1918 0.03518 L 0.19232 -0.00926 L 0.19844 0.02778 L 0.19805 -0.00371 L 0.20183 0.01666 L 0.20183 -0.00371 L 0.21381 2.22222E-6 L 0.21133 0.01296 L 0.21589 0.02778 L 0.21433 -0.01667 L 0.21797 -0.00185 L 0.21472 0.01111 L 0.21758 0.02592 L 0.21758 0.02616 L 0.21927 -0.00185 L 0.21966 0.02592 L 0.22045 0.00926 L 0.22956 -0.00371 L 0.22383 0.03148 L 0.23464 0.02778 L 0.23425 -0.00371 L 0.24336 -0.00185 L 0.24167 0.00926 L 0.24545 0.02963 L 0.24662 0.01111 L 0.25209 0.00741 L 0.24909 0.01481 L 0.25339 0.02963 L 0.25456 0.00741 L 0.25456 0.00764 L 0.25873 0.04074 L 0.2642 0.00185 L 0.26993 0.02037 L 0.26003 0.00185 L 0.27318 -0.00185 L 0.27618 0.03333 L 0.28125 0.0037 L 0.2737 2.22222E-6 L 0.28034 -0.01111 L 0.27995 0.04259 L 0.28203 0.04074 L 0.28151 0.00185 L 0.28776 2.22222E-6 L 0.28412 0.01296 L 0.28815 0.02963 L 0.28815 0.00555 L 0.29857 -0.00185 L 0.28321 0.00741 L 0.28737 0.03518 L 0.30026 -0.00185 L 0.29193 0.01666 L 0.29766 0.03333 L 0.29948 0.0037 L 0.30417 -0.00185 L 0.30365 0.02778 L 0.30365 0.02801 L 0.30365 0.02778 L 0.30365 0.02801 " pathEditMode="relative" rAng="0" ptsTypes="AAAAAAAAAAAAAAAAAAAAAAAAAAAAAAAAAAAAAAAAAAAAAAAAAAAAAAAAAAAAAAAAAAAAAAAAAAAAAAAAAAAAAAAAAAAAAAAAAAAAAAAAAAAAAAAAAAAAAAAAAAAAAAAAAAAAAAAAAAAAAAAAAAAAAAAAAAAAAAA">
                                      <p:cBhvr>
                                        <p:cTn id="5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0886 1.11111E-6 L 0.01172 0.01852 L 0.00235 0.0037 L 0.01732 0.00926 L 0.01576 0.02778 L 0.01524 -0.02222 L 0.0237 -0.02408 L 0.0237 -0.00185 L 0.0237 -0.00162 L 0.02878 0.0037 L 0.02461 0.02407 L 0.01953 0.00741 L 0.03021 1.11111E-6 C 0.03243 0.00116 0.03451 0.00324 0.03659 0.0037 C 0.0375 0.0037 0.03894 0.00417 0.03959 0.00185 C 0.03985 -0.00162 0.03985 -0.00648 0.03868 -0.00926 C 0.03776 -0.01227 0.03451 -0.01296 0.03451 -0.01273 C 0.03477 -0.00926 0.03516 -0.00533 0.03607 -0.00185 C 0.03711 0.00324 0.03894 0.00486 0.04076 0.00741 C 0.04154 0.01018 0.04558 0.01991 0.04297 0.02592 C 0.04206 0.02824 0.03868 0.02963 0.03868 0.02986 L 0.053 1.11111E-6 L 0.05743 0.01481 L 0.06003 -0.0037 L 0.05378 -0.0037 L 0.06003 -0.01296 L 0.06003 0.03889 L 0.05651 0.02407 L 0.07383 -0.00926 L 0.06524 0.00926 L 0.07305 0.03333 L 0.07305 -0.01111 L 0.07878 -0.00556 L 0.07722 0.02407 L 0.07657 1.11111E-6 L 0.08451 -0.0037 L 0.08164 0.01667 L 0.08646 0.03148 L 0.09076 0.00926 L 0.09375 0.00555 L 0.08802 0.01296 L 0.09375 0.02407 L 0.09519 -0.00741 L 0.10378 -0.00556 L 0.09844 0.00926 L 0.10664 0.01852 L 0.10573 -0.00556 L 0.11511 0.02222 L 0.11576 -0.01296 L 0.12344 -0.01852 L 0.12227 0.00185 L 0.12943 1.11111E-6 L 0.12943 0.02222 L 0.12422 -0.00556 C 0.12982 -0.00509 0.13516 -0.0037 0.14076 -0.0037 L 0.13425 0.00926 L 0.1392 0.02407 L 0.14011 -0.0037 L 0.14766 0.00926 L 0.14766 0.00949 L 0.1556 0.0037 L 0.1556 0.00393 L 0.16654 0.02407 L 0.15287 0.01111 L 0.175 -0.0037 L 0.18151 0.0037 L 0.175 0.01667 L 0.18047 0.02222 L 0.18347 0.00185 L 0.17917 -0.01482 L 0.17565 -0.02222 L 0.19701 0.00555 L 0.19115 0.01111 L 0.19636 0.02592 L 0.19571 0.00926 L 0.19571 0.00949 L 0.2043 0.02037 L 0.2043 0.0206 L 0.21133 0.00741 L 0.21537 0.02407 L 0.21537 0.00555 L 0.24258 0.00185 L 0.23269 0.01296 L 0.23269 0.01319 L 0.2293 0.03333 L 0.22839 0.01481 L 0.22774 0.00555 L 0.2392 0.03518 L 0.24258 0.0037 L 0.25482 0.01111 L 0.25703 0.02963 L 0.26472 0.00185 L 0.26966 0.02963 L 0.27357 0.00741 L 0.28047 0.03518 L 0.29636 1.11111E-6 L 0.29818 0.02037 L 0.31133 0.00555 L 0.32891 0.02407 L 0.32891 0.00741 L 0.32891 0.03518 L 0.32969 -0.00926 L 0.34011 0.02778 L 0.33972 -0.0037 L 0.34597 0.01667 L 0.34597 -0.0037 L 0.36667 1.11111E-6 L 0.36237 0.01296 L 0.37019 0.02778 L 0.36758 -0.01667 L 0.3737 -0.00185 L 0.36823 0.01111 L 0.37305 0.02592 L 0.37305 0.02616 L 0.37605 -0.00185 L 0.3767 0.02592 L 0.37813 0.00926 L 0.39362 -0.0037 L 0.38373 0.03148 L 0.40248 0.02778 L 0.4017 -0.0037 L 0.41745 -0.00185 L 0.41446 0.00926 L 0.42084 0.02963 L 0.42292 0.01111 L 0.43216 0.00741 L 0.42709 0.01481 L 0.43451 0.02963 L 0.43659 0.00741 L 0.43659 0.00764 L 0.44362 0.04074 L 0.453 0.00185 L 0.46289 0.02037 L 0.44597 0.00185 L 0.46862 -0.00185 L 0.4737 0.03333 L 0.4823 0.0037 L 0.4694 1.11111E-6 L 0.48073 -0.01111 L 0.48008 0.04259 L 0.48373 0.04074 L 0.48282 0.00185 L 0.49362 1.11111E-6 L 0.48724 0.01296 L 0.49414 0.02963 L 0.49414 0.00555 L 0.51211 -0.00185 L 0.48568 0.00741 L 0.49284 0.03518 L 0.51485 -0.00185 L 0.50065 0.01667 L 0.51042 0.03333 L 0.51368 0.0037 L 0.52188 -0.00185 L 0.52084 0.02778 L 0.52084 0.02801 L 0.52084 0.02778 L 0.52084 0.02801 " pathEditMode="relative" rAng="0" ptsTypes="AAAAAAAAAAAAAAAAAAAAAAAAAAAAAAAAAAAAAAAAAAAAAAAAAAAAAAAAAAAAAAAAAAAAAAAAAAAAAAAAAAAAAAAAAAAAAAAAAAAAAAAAAAAAAAAAAAAAAAAAAAAAAAAAAAAAAAAAAAAAAAAAAAAAAAAAAAAAAAA">
                                      <p:cBhvr>
                                        <p:cTn id="7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94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01016 1.48148E-6 L 0.01328 0.01852 L 0.00274 0.0037 L 0.01993 0.00926 L 0.0181 0.02778 L 0.01732 -0.02222 L 0.02709 -0.02408 L 0.02709 -0.00185 L 0.02709 -0.00162 L 0.03308 0.0037 L 0.02826 0.02407 L 0.02227 0.00741 L 0.03451 1.48148E-6 C 0.03724 0.00116 0.03946 0.00324 0.04206 0.0037 C 0.0431 0.0037 0.04466 0.00417 0.04532 0.00185 C 0.04571 -0.00162 0.04571 -0.00648 0.04427 -0.00926 C 0.04323 -0.01227 0.03946 -0.01296 0.03946 -0.01273 C 0.03985 -0.00926 0.04024 -0.00533 0.04128 -0.00185 C 0.04258 0.00324 0.04466 0.00486 0.04688 0.00741 C 0.04766 0.01018 0.05235 0.01991 0.04922 0.02592 C 0.04818 0.02824 0.04427 0.02963 0.04427 0.02986 L 0.06081 1.48148E-6 L 0.06589 0.01481 L 0.06888 -0.00371 L 0.06172 -0.00371 L 0.06888 -0.01296 L 0.06888 0.03889 L 0.06485 0.02407 L 0.08464 -0.00926 L 0.07474 0.00926 L 0.08386 0.03333 L 0.08386 -0.01111 L 0.09037 -0.00556 L 0.08855 0.02407 L 0.08789 1.48148E-6 L 0.09701 -0.00371 L 0.09375 0.01667 L 0.09922 0.03148 L 0.10417 0.00926 L 0.10756 0.00555 L 0.10091 0.01296 L 0.10756 0.02407 L 0.10925 -0.00741 L 0.11901 -0.00556 L 0.11302 0.00926 L 0.1224 0.01852 L 0.12136 -0.00556 L 0.13203 0.02222 L 0.13282 -0.01296 L 0.14167 -0.01852 L 0.14024 0.00185 L 0.14857 1.48148E-6 L 0.14857 0.02222 L 0.14245 -0.00556 C 0.14896 -0.00509 0.15508 -0.00371 0.16159 -0.00371 L 0.15404 0.00926 L 0.15977 0.02407 L 0.16068 -0.00371 L 0.1694 0.00926 L 0.1694 0.00949 L 0.17852 0.0037 L 0.17852 0.00393 L 0.19102 0.02407 L 0.17552 0.01111 L 0.20078 -0.00371 L 0.20834 0.0037 L 0.20078 0.01667 L 0.20716 0.02222 L 0.21055 0.00185 L 0.2056 -0.01482 L 0.20144 -0.02222 L 0.22618 0.00555 L 0.2194 0.01111 L 0.22539 0.02592 L 0.22448 0.00926 L 0.22448 0.00949 L 0.23438 0.02037 L 0.23438 0.0206 L 0.24258 0.00741 L 0.24714 0.02407 L 0.24714 0.00555 L 0.27839 0.00185 L 0.26693 0.01296 L 0.26693 0.01319 L 0.26315 0.03333 L 0.26198 0.01481 L 0.26133 0.00555 L 0.27448 0.03518 L 0.27839 0.0037 L 0.29245 0.01111 L 0.29506 0.02963 L 0.30378 0.00185 L 0.30951 0.02963 L 0.31394 0.00741 L 0.32188 0.03518 L 0.34011 1.48148E-6 L 0.34232 0.02037 L 0.3573 0.00555 L 0.37748 0.02407 L 0.37748 0.00741 L 0.37748 0.03518 L 0.37839 -0.00926 L 0.39037 0.02778 L 0.38985 -0.00371 L 0.39714 0.01667 L 0.39714 -0.00371 L 0.42084 1.48148E-6 L 0.41589 0.01296 L 0.425 0.02778 L 0.42188 -0.01667 L 0.42904 -0.00185 L 0.42266 0.01111 L 0.42813 0.02592 L 0.42813 0.02616 L 0.43164 -0.00185 L 0.4323 0.02592 L 0.43399 0.00926 L 0.45196 -0.00371 L 0.4405 0.03148 L 0.46198 0.02778 L 0.46107 -0.00371 L 0.47904 -0.00185 L 0.47578 0.00926 L 0.48295 0.02963 L 0.48555 0.01111 L 0.4961 0.00741 L 0.49024 0.01481 L 0.49883 0.02963 L 0.50105 0.00741 L 0.50105 0.00764 L 0.50925 0.04074 L 0.51993 0.00185 L 0.53138 0.02037 L 0.51185 0.00185 L 0.53789 -0.00185 L 0.54362 0.03333 L 0.55365 0.0037 L 0.53868 1.48148E-6 L 0.55183 -0.01111 L 0.55091 0.04259 L 0.55521 0.04074 L 0.55417 0.00185 L 0.56654 1.48148E-6 L 0.55938 0.01296 L 0.56732 0.02963 L 0.56732 0.00555 L 0.58776 -0.00185 L 0.55743 0.00741 L 0.56563 0.03518 L 0.59102 -0.00185 L 0.57461 0.01667 L 0.58594 0.03333 L 0.58946 0.0037 L 0.59909 -0.00185 L 0.59792 0.02778 L 0.59792 0.02801 L 0.59792 0.02778 L 0.59792 0.02801 " pathEditMode="relative" rAng="0" ptsTypes="AAAAAAAAAAAAAAAAAAAAAAAAAAAAAAAAAAAAAAAAAAAAAAAAAAAAAAAAAAAAAAAAAAAAAAAAAAAAAAAAAAAAAAAAAAAAAAAAAAAAAAAAAAAAAAAAAAAAAAAAAAAAAAAAAAAAAAAAAAAAAAAAAAAAAAAAAAAAAAA">
                                      <p:cBhvr>
                                        <p:cTn id="8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48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 animBg="1"/>
      <p:bldP spid="8" grpId="0" animBg="1"/>
      <p:bldP spid="8" grpId="1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363983" y="4400438"/>
            <a:ext cx="8990647" cy="584775"/>
          </a:xfrm>
          <a:prstGeom prst="rect">
            <a:avLst/>
          </a:prstGeom>
          <a:solidFill>
            <a:srgbClr val="00B050"/>
          </a:solidFill>
          <a:ln w="76200">
            <a:solidFill>
              <a:srgbClr val="00B050"/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ইলেকট্রন </a:t>
            </a:r>
            <a:r>
              <a:rPr lang="bn-BD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প্রবাহিত হয় </a:t>
            </a:r>
            <a:r>
              <a:rPr lang="bn-BD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নিম্ন বিভবের বস্তু </a:t>
            </a:r>
            <a:r>
              <a:rPr lang="bn-BD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 </a:t>
            </a:r>
            <a:r>
              <a:rPr lang="bn-BD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উচ্চ বিভবের বস্তুর </a:t>
            </a:r>
            <a:r>
              <a:rPr lang="bn-BD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দিকে</a:t>
            </a:r>
            <a:r>
              <a:rPr lang="bn-BD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69697" y="2086045"/>
            <a:ext cx="2313191" cy="1386942"/>
            <a:chOff x="669683" y="2290620"/>
            <a:chExt cx="2313190" cy="1386942"/>
          </a:xfrm>
        </p:grpSpPr>
        <p:sp>
          <p:nvSpPr>
            <p:cNvPr id="8" name="TextBox 7"/>
            <p:cNvSpPr txBox="1"/>
            <p:nvPr/>
          </p:nvSpPr>
          <p:spPr>
            <a:xfrm>
              <a:off x="669683" y="3092787"/>
              <a:ext cx="2313190" cy="584775"/>
            </a:xfrm>
            <a:prstGeom prst="rect">
              <a:avLst/>
            </a:prstGeom>
            <a:noFill/>
            <a:ln w="76200">
              <a:solidFill>
                <a:srgbClr val="00B050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bn-BD" sz="3200" b="1" dirty="0" smtClean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উচ্চ </a:t>
              </a:r>
              <a:r>
                <a:rPr lang="bn-BD" sz="3200" b="1" dirty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বিভবের </a:t>
              </a:r>
              <a:r>
                <a:rPr lang="bn-BD" sz="3200" b="1" dirty="0" smtClean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বস্তু</a:t>
              </a:r>
              <a:endPara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cxnSp>
          <p:nvCxnSpPr>
            <p:cNvPr id="3" name="Straight Arrow Connector 2"/>
            <p:cNvCxnSpPr/>
            <p:nvPr/>
          </p:nvCxnSpPr>
          <p:spPr>
            <a:xfrm flipV="1">
              <a:off x="1545465" y="2290620"/>
              <a:ext cx="991673" cy="802167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8935089" y="1649481"/>
            <a:ext cx="2313191" cy="1675294"/>
            <a:chOff x="669683" y="1950752"/>
            <a:chExt cx="2313190" cy="1675294"/>
          </a:xfrm>
        </p:grpSpPr>
        <p:sp>
          <p:nvSpPr>
            <p:cNvPr id="14" name="TextBox 13"/>
            <p:cNvSpPr txBox="1"/>
            <p:nvPr/>
          </p:nvSpPr>
          <p:spPr>
            <a:xfrm>
              <a:off x="669683" y="3041271"/>
              <a:ext cx="2313190" cy="584775"/>
            </a:xfrm>
            <a:prstGeom prst="rect">
              <a:avLst/>
            </a:prstGeom>
            <a:noFill/>
            <a:ln w="76200">
              <a:solidFill>
                <a:srgbClr val="00B050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bn-BD" sz="3200" b="1" dirty="0" smtClean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নিম্ন </a:t>
              </a:r>
              <a:r>
                <a:rPr lang="bn-BD" sz="3200" b="1" dirty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বিভবের </a:t>
              </a:r>
              <a:r>
                <a:rPr lang="bn-BD" sz="3200" b="1" dirty="0" smtClean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বস্তু</a:t>
              </a:r>
              <a:endPara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669683" y="1950752"/>
              <a:ext cx="1070491" cy="1068656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670990" y="1289115"/>
            <a:ext cx="4370385" cy="490845"/>
            <a:chOff x="3370549" y="3607372"/>
            <a:chExt cx="4370385" cy="49084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697" b="31803"/>
            <a:stretch/>
          </p:blipFill>
          <p:spPr>
            <a:xfrm>
              <a:off x="7327913" y="3607372"/>
              <a:ext cx="413021" cy="32222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0549" y="3625736"/>
              <a:ext cx="4008467" cy="472481"/>
            </a:xfrm>
            <a:prstGeom prst="rect">
              <a:avLst/>
            </a:prstGeom>
          </p:spPr>
        </p:pic>
      </p:grpSp>
      <p:sp>
        <p:nvSpPr>
          <p:cNvPr id="34" name="Oval 33"/>
          <p:cNvSpPr/>
          <p:nvPr/>
        </p:nvSpPr>
        <p:spPr>
          <a:xfrm>
            <a:off x="8366513" y="679123"/>
            <a:ext cx="924331" cy="85812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407560" y="1119039"/>
            <a:ext cx="543765" cy="830997"/>
            <a:chOff x="6179228" y="2362916"/>
            <a:chExt cx="526925" cy="977706"/>
          </a:xfrm>
        </p:grpSpPr>
        <p:sp>
          <p:nvSpPr>
            <p:cNvPr id="6" name="Oval 5"/>
            <p:cNvSpPr/>
            <p:nvPr/>
          </p:nvSpPr>
          <p:spPr>
            <a:xfrm>
              <a:off x="6215320" y="2691281"/>
              <a:ext cx="392919" cy="455368"/>
            </a:xfrm>
            <a:prstGeom prst="ellipse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79228" y="2362916"/>
              <a:ext cx="526925" cy="97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8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endPara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403216" y="1090902"/>
            <a:ext cx="543765" cy="830997"/>
            <a:chOff x="6179228" y="2362916"/>
            <a:chExt cx="526925" cy="977706"/>
          </a:xfrm>
        </p:grpSpPr>
        <p:sp>
          <p:nvSpPr>
            <p:cNvPr id="22" name="Oval 21"/>
            <p:cNvSpPr/>
            <p:nvPr/>
          </p:nvSpPr>
          <p:spPr>
            <a:xfrm>
              <a:off x="6215320" y="2691281"/>
              <a:ext cx="392919" cy="455368"/>
            </a:xfrm>
            <a:prstGeom prst="ellipse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79228" y="2362916"/>
              <a:ext cx="526925" cy="97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8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endPara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414936" y="1102622"/>
            <a:ext cx="543765" cy="830997"/>
            <a:chOff x="6179228" y="2362916"/>
            <a:chExt cx="526925" cy="977706"/>
          </a:xfrm>
        </p:grpSpPr>
        <p:sp>
          <p:nvSpPr>
            <p:cNvPr id="25" name="Oval 24"/>
            <p:cNvSpPr/>
            <p:nvPr/>
          </p:nvSpPr>
          <p:spPr>
            <a:xfrm>
              <a:off x="6215320" y="2691281"/>
              <a:ext cx="392919" cy="455368"/>
            </a:xfrm>
            <a:prstGeom prst="ellipse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79228" y="2362916"/>
              <a:ext cx="526925" cy="97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8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endPara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399524" y="1102622"/>
            <a:ext cx="543765" cy="830997"/>
            <a:chOff x="6179228" y="2362916"/>
            <a:chExt cx="526925" cy="977706"/>
          </a:xfrm>
        </p:grpSpPr>
        <p:sp>
          <p:nvSpPr>
            <p:cNvPr id="31" name="Oval 30"/>
            <p:cNvSpPr/>
            <p:nvPr/>
          </p:nvSpPr>
          <p:spPr>
            <a:xfrm>
              <a:off x="6215320" y="2691281"/>
              <a:ext cx="392919" cy="455368"/>
            </a:xfrm>
            <a:prstGeom prst="ellipse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79228" y="2362916"/>
              <a:ext cx="526925" cy="97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8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endPara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399524" y="1090901"/>
            <a:ext cx="543765" cy="830997"/>
            <a:chOff x="6179228" y="2362916"/>
            <a:chExt cx="526925" cy="977706"/>
          </a:xfrm>
        </p:grpSpPr>
        <p:sp>
          <p:nvSpPr>
            <p:cNvPr id="35" name="Oval 34"/>
            <p:cNvSpPr/>
            <p:nvPr/>
          </p:nvSpPr>
          <p:spPr>
            <a:xfrm>
              <a:off x="6215320" y="2691281"/>
              <a:ext cx="392919" cy="455368"/>
            </a:xfrm>
            <a:prstGeom prst="ellipse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179228" y="2362916"/>
              <a:ext cx="526925" cy="97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8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endPara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399524" y="1102622"/>
            <a:ext cx="543765" cy="830997"/>
            <a:chOff x="6179228" y="2362916"/>
            <a:chExt cx="526925" cy="977706"/>
          </a:xfrm>
        </p:grpSpPr>
        <p:sp>
          <p:nvSpPr>
            <p:cNvPr id="38" name="Oval 37"/>
            <p:cNvSpPr/>
            <p:nvPr/>
          </p:nvSpPr>
          <p:spPr>
            <a:xfrm>
              <a:off x="6215320" y="2691281"/>
              <a:ext cx="392919" cy="455368"/>
            </a:xfrm>
            <a:prstGeom prst="ellipse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79228" y="2362916"/>
              <a:ext cx="526925" cy="97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8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endPara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2415345" y="788951"/>
            <a:ext cx="1561515" cy="149117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471585" y="1847502"/>
            <a:ext cx="1807591" cy="1504601"/>
            <a:chOff x="669683" y="2172961"/>
            <a:chExt cx="1807591" cy="1504601"/>
          </a:xfrm>
        </p:grpSpPr>
        <p:sp>
          <p:nvSpPr>
            <p:cNvPr id="41" name="TextBox 40"/>
            <p:cNvSpPr txBox="1"/>
            <p:nvPr/>
          </p:nvSpPr>
          <p:spPr>
            <a:xfrm>
              <a:off x="669683" y="3092787"/>
              <a:ext cx="1807591" cy="584775"/>
            </a:xfrm>
            <a:prstGeom prst="rect">
              <a:avLst/>
            </a:prstGeom>
            <a:noFill/>
            <a:ln w="76200">
              <a:solidFill>
                <a:srgbClr val="00B050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bn-BD" sz="3200" b="1" dirty="0" smtClean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পরিবাহী তার</a:t>
              </a:r>
              <a:endPara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V="1">
              <a:off x="1545465" y="2172961"/>
              <a:ext cx="561151" cy="919827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648445" y="4376399"/>
            <a:ext cx="10053531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বিভব পার্থক্য শূণ্য না হওয়া পর্যন্ত ইলেকট্রন </a:t>
            </a:r>
            <a:r>
              <a:rPr lang="bn-BD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প্রবাহ অবিরতভাবে  </a:t>
            </a:r>
            <a:r>
              <a:rPr lang="bn-BD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চলতে থাকবে।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02787" y="4425442"/>
            <a:ext cx="6144871" cy="584775"/>
          </a:xfrm>
          <a:prstGeom prst="rect">
            <a:avLst/>
          </a:prstGeom>
          <a:solidFill>
            <a:srgbClr val="00B050"/>
          </a:solidFill>
          <a:ln w="76200">
            <a:solidFill>
              <a:srgbClr val="00B050"/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ইলেকট্রনের এই প্রবাহকেই তড়িৎ প্রবাহ বলা হয়।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778100" y="3929116"/>
                <a:ext cx="9794219" cy="1788567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r>
                  <a:rPr lang="bn-BD" sz="3200" b="1" dirty="0" smtClean="0">
                    <a:ln w="11430"/>
                    <a:solidFill>
                      <a:sysClr val="windowText" lastClr="000000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গাণিতিকভাবে, কোন পরিবাহীর মধ্যে একক সময়ে যে পরিমাণ আধান প্রবাহিত হয় তাকে তড়িৎ প্রবাহ বলে।  তড়িৎ প্রবাহের  একক অ্যাম্পিয়ার।</a:t>
                </a:r>
              </a:p>
              <a:p>
                <a:r>
                  <a:rPr lang="bn-BD" sz="3200" b="1" dirty="0" smtClean="0">
                    <a:ln w="11430"/>
                    <a:solidFill>
                      <a:sysClr val="windowText" lastClr="000000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                        অর্থ্যাৎ তড়িৎ প্রবাহ, I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n-BD" sz="3200" b="1" i="1" smtClean="0">
                            <a:ln w="11430"/>
                            <a:solidFill>
                              <a:sysClr val="windowText" lastClr="000000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</m:ctrlPr>
                      </m:fPr>
                      <m:num>
                        <m:r>
                          <a:rPr lang="bn-BD" sz="3200" b="1" i="1" smtClean="0">
                            <a:ln w="11430"/>
                            <a:solidFill>
                              <a:sysClr val="windowText" lastClr="000000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𝑸</m:t>
                        </m:r>
                      </m:num>
                      <m:den>
                        <m:r>
                          <a:rPr lang="bn-BD" sz="3200" b="1" i="1" smtClean="0">
                            <a:ln w="11430"/>
                            <a:solidFill>
                              <a:sysClr val="windowText" lastClr="000000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𝒕</m:t>
                        </m:r>
                      </m:den>
                    </m:f>
                  </m:oMath>
                </a14:m>
                <a:endParaRPr lang="en-US" sz="3200" b="1" dirty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100" y="3929116"/>
                <a:ext cx="9794219" cy="1788567"/>
              </a:xfrm>
              <a:prstGeom prst="rect">
                <a:avLst/>
              </a:prstGeom>
              <a:blipFill>
                <a:blip r:embed="rId3"/>
                <a:stretch>
                  <a:fillRect b="-102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3630137" y="375897"/>
            <a:ext cx="5304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t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সময়ে Q পরিমাণ আধান প্রবাহিত হয়।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290636" y="1884037"/>
            <a:ext cx="2087349" cy="1481225"/>
            <a:chOff x="669683" y="2196337"/>
            <a:chExt cx="2087349" cy="1481225"/>
          </a:xfrm>
        </p:grpSpPr>
        <p:sp>
          <p:nvSpPr>
            <p:cNvPr id="47" name="TextBox 46"/>
            <p:cNvSpPr txBox="1"/>
            <p:nvPr/>
          </p:nvSpPr>
          <p:spPr>
            <a:xfrm>
              <a:off x="669683" y="3092787"/>
              <a:ext cx="2087349" cy="584775"/>
            </a:xfrm>
            <a:prstGeom prst="rect">
              <a:avLst/>
            </a:prstGeom>
            <a:noFill/>
            <a:ln w="76200">
              <a:solidFill>
                <a:srgbClr val="00B050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bn-BD" sz="3200" b="1" dirty="0" smtClean="0">
                  <a:ln w="11430"/>
                  <a:solidFill>
                    <a:sysClr val="windowText" lastClr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ইলেকট্রন প্রবাহ</a:t>
              </a:r>
              <a:endPara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H="1" flipV="1">
              <a:off x="904635" y="2196337"/>
              <a:ext cx="640830" cy="896452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207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-0.0306 0.064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324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-1.11111E-6 L -0.32643 -0.0125 L -0.32643 -0.01227 L -0.32643 -0.0125 " pathEditMode="relative" rAng="0" ptsTypes="AAAA">
                                      <p:cBhvr>
                                        <p:cTn id="4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-62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586 4.07407E-6 L -0.32644 -0.0125 L -0.32644 -0.01227 L -0.32644 -0.0125 " pathEditMode="relative" rAng="0" ptsTypes="AAAA">
                                      <p:cBhvr>
                                        <p:cTn id="4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-62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586 3.7037E-6 L -0.32643 -0.0125 L -0.32643 -0.01227 L -0.32643 -0.0125 " pathEditMode="relative" rAng="0" ptsTypes="AA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-62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586 3.7037E-6 L -0.32644 -0.0125 L -0.32644 -0.01227 L -0.32644 -0.0125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-62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586 4.07407E-6 L -0.32644 -0.0125 L -0.32644 -0.01227 L -0.32644 -0.0125 " pathEditMode="relative" rAng="0" ptsTypes="AAAA">
                                      <p:cBhvr>
                                        <p:cTn id="64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-62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586 3.7037E-6 L -0.32644 -0.0125 L -0.32644 -0.01227 L -0.32644 -0.0125 " pathEditMode="relative" rAng="0" ptsTypes="AAAA">
                                      <p:cBhvr>
                                        <p:cTn id="6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4" grpId="0" animBg="1"/>
      <p:bldP spid="34" grpId="1" animBg="1"/>
      <p:bldP spid="4" grpId="0" animBg="1"/>
      <p:bldP spid="43" grpId="0" animBg="1"/>
      <p:bldP spid="43" grpId="1" animBg="1"/>
      <p:bldP spid="44" grpId="0" animBg="1"/>
      <p:bldP spid="44" grpId="1" animBg="1"/>
      <p:bldP spid="45" grpId="0" animBg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20"/>
          <a:stretch/>
        </p:blipFill>
        <p:spPr>
          <a:xfrm>
            <a:off x="504961" y="4069982"/>
            <a:ext cx="1920947" cy="42017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7995" b="55618"/>
          <a:stretch/>
        </p:blipFill>
        <p:spPr>
          <a:xfrm rot="16200000">
            <a:off x="-484804" y="3108609"/>
            <a:ext cx="2071759" cy="37996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02" r="20423" b="6332"/>
          <a:stretch/>
        </p:blipFill>
        <p:spPr>
          <a:xfrm rot="16200000">
            <a:off x="5826716" y="3243008"/>
            <a:ext cx="2010441" cy="28735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20"/>
          <a:stretch/>
        </p:blipFill>
        <p:spPr>
          <a:xfrm>
            <a:off x="684973" y="2171312"/>
            <a:ext cx="2526395" cy="42017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02"/>
          <a:stretch/>
        </p:blipFill>
        <p:spPr>
          <a:xfrm rot="10800000">
            <a:off x="3749617" y="2249917"/>
            <a:ext cx="2993231" cy="34156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81" b="15605"/>
          <a:stretch/>
        </p:blipFill>
        <p:spPr>
          <a:xfrm>
            <a:off x="2976699" y="333095"/>
            <a:ext cx="1241236" cy="227362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7" t="-2251" r="-365" b="18569"/>
          <a:stretch/>
        </p:blipFill>
        <p:spPr>
          <a:xfrm>
            <a:off x="2988890" y="183024"/>
            <a:ext cx="1218007" cy="236022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02"/>
          <a:stretch/>
        </p:blipFill>
        <p:spPr>
          <a:xfrm rot="10800000">
            <a:off x="5972081" y="4192273"/>
            <a:ext cx="942467" cy="341569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094327" y="4148567"/>
            <a:ext cx="1255596" cy="437082"/>
            <a:chOff x="4176214" y="3916555"/>
            <a:chExt cx="1255596" cy="437082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6" t="60104" r="9559"/>
            <a:stretch/>
          </p:blipFill>
          <p:spPr>
            <a:xfrm rot="10800000">
              <a:off x="4176214" y="3916555"/>
              <a:ext cx="1009933" cy="341546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5" t="56916" r="10860" b="2047"/>
            <a:stretch/>
          </p:blipFill>
          <p:spPr>
            <a:xfrm>
              <a:off x="4454730" y="4002321"/>
              <a:ext cx="977080" cy="351316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 rot="19636836">
            <a:off x="5096855" y="3933288"/>
            <a:ext cx="952676" cy="437082"/>
            <a:chOff x="4176214" y="3916555"/>
            <a:chExt cx="1255596" cy="437082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6" t="60104" r="9559"/>
            <a:stretch/>
          </p:blipFill>
          <p:spPr>
            <a:xfrm rot="10800000">
              <a:off x="4176214" y="3916555"/>
              <a:ext cx="1009933" cy="341546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5" t="56916" r="10860" b="2047"/>
            <a:stretch/>
          </p:blipFill>
          <p:spPr>
            <a:xfrm>
              <a:off x="4454730" y="4002321"/>
              <a:ext cx="977080" cy="351316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5178626" y="4159718"/>
            <a:ext cx="939855" cy="464379"/>
            <a:chOff x="4176214" y="3916555"/>
            <a:chExt cx="1238697" cy="464379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6" t="60104" r="9559"/>
            <a:stretch/>
          </p:blipFill>
          <p:spPr>
            <a:xfrm rot="10800000">
              <a:off x="4176214" y="3916555"/>
              <a:ext cx="1009933" cy="341546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5" t="56916" r="10860" b="2047"/>
            <a:stretch/>
          </p:blipFill>
          <p:spPr>
            <a:xfrm>
              <a:off x="4437831" y="4029618"/>
              <a:ext cx="977080" cy="351316"/>
            </a:xfrm>
            <a:prstGeom prst="rect">
              <a:avLst/>
            </a:prstGeom>
          </p:spPr>
        </p:pic>
      </p:grpSp>
      <p:sp>
        <p:nvSpPr>
          <p:cNvPr id="79" name="Oval 78"/>
          <p:cNvSpPr/>
          <p:nvPr/>
        </p:nvSpPr>
        <p:spPr>
          <a:xfrm>
            <a:off x="3981890" y="4052678"/>
            <a:ext cx="570015" cy="5581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e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868967" y="4139577"/>
            <a:ext cx="530053" cy="51272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</a:rPr>
              <a:t>+</a:t>
            </a:r>
            <a:endParaRPr lang="en-US" sz="6000" b="1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28496" y="3416158"/>
            <a:ext cx="2891485" cy="944063"/>
            <a:chOff x="1828493" y="3416155"/>
            <a:chExt cx="2891485" cy="944063"/>
          </a:xfrm>
        </p:grpSpPr>
        <p:sp>
          <p:nvSpPr>
            <p:cNvPr id="2" name="TextBox 1"/>
            <p:cNvSpPr txBox="1"/>
            <p:nvPr/>
          </p:nvSpPr>
          <p:spPr>
            <a:xfrm>
              <a:off x="1828493" y="3436888"/>
              <a:ext cx="5433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 smtClean="0">
                  <a:solidFill>
                    <a:schemeClr val="bg1"/>
                  </a:solidFill>
                </a:rPr>
                <a:t>+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76639" y="3416155"/>
              <a:ext cx="5433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 smtClean="0">
                  <a:solidFill>
                    <a:schemeClr val="bg1"/>
                  </a:solidFill>
                </a:rPr>
                <a:t>-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58835" y="5166025"/>
            <a:ext cx="11235188" cy="120032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প্রচলিত নিয়ম অনুসারে,</a:t>
            </a:r>
          </a:p>
          <a:p>
            <a:r>
              <a:rPr lang="bn-BD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      ধনাত্নক আধান প্রবাহিত হয় উচ্চতর </a:t>
            </a:r>
            <a:r>
              <a:rPr lang="bn-BD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বিভব থেকে নিম্নতর বিভবের দিকে</a:t>
            </a:r>
            <a:r>
              <a:rPr lang="bn-BD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74033" y="5520848"/>
            <a:ext cx="8747515" cy="58477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অর্থ্যাৎ তড়িৎ প্রবাহিত হয় ধনাত্নক প্রান্ত থেকে ঋণাত্নক প্রান্তের দিকে।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26279" y="5187045"/>
            <a:ext cx="8291604" cy="107721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তড়িৎ প্রবাহ মানেই ইলেকট্রন প্রবাহ। </a:t>
            </a:r>
          </a:p>
          <a:p>
            <a:r>
              <a:rPr lang="bn-BD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ইলেকট্রন প্রবাহিত হয় নিম্নতর বিভব থেকে উচ্চতর বিভবের দিকে।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709363" y="1662144"/>
            <a:ext cx="1701767" cy="944063"/>
            <a:chOff x="1828493" y="3416155"/>
            <a:chExt cx="2891485" cy="944063"/>
          </a:xfrm>
        </p:grpSpPr>
        <p:sp>
          <p:nvSpPr>
            <p:cNvPr id="30" name="TextBox 29"/>
            <p:cNvSpPr txBox="1"/>
            <p:nvPr/>
          </p:nvSpPr>
          <p:spPr>
            <a:xfrm>
              <a:off x="1828493" y="3436888"/>
              <a:ext cx="5433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 smtClean="0">
                  <a:solidFill>
                    <a:schemeClr val="bg1"/>
                  </a:solidFill>
                </a:rPr>
                <a:t>+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176639" y="3416155"/>
              <a:ext cx="5433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 smtClean="0">
                  <a:solidFill>
                    <a:schemeClr val="bg1"/>
                  </a:solidFill>
                </a:rPr>
                <a:t>-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0" name="Picture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56087" y="3267800"/>
            <a:ext cx="1377851" cy="2184879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391778" y="2082591"/>
            <a:ext cx="4289505" cy="2667171"/>
            <a:chOff x="6498601" y="1526075"/>
            <a:chExt cx="4289505" cy="2667171"/>
          </a:xfrm>
        </p:grpSpPr>
        <p:grpSp>
          <p:nvGrpSpPr>
            <p:cNvPr id="33" name="Group 32"/>
            <p:cNvGrpSpPr/>
            <p:nvPr/>
          </p:nvGrpSpPr>
          <p:grpSpPr>
            <a:xfrm>
              <a:off x="6498601" y="1526075"/>
              <a:ext cx="4289505" cy="2667171"/>
              <a:chOff x="6498601" y="1526075"/>
              <a:chExt cx="4289505" cy="2667171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6498601" y="1526075"/>
                <a:ext cx="4289505" cy="2287839"/>
                <a:chOff x="6498601" y="1526075"/>
                <a:chExt cx="4289505" cy="2287839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6509977" y="3780430"/>
                  <a:ext cx="4246597" cy="2272"/>
                  <a:chOff x="6509977" y="3780430"/>
                  <a:chExt cx="4246597" cy="2272"/>
                </a:xfrm>
              </p:grpSpPr>
              <p:cxnSp>
                <p:nvCxnSpPr>
                  <p:cNvPr id="63" name="Straight Connector 62"/>
                  <p:cNvCxnSpPr/>
                  <p:nvPr/>
                </p:nvCxnSpPr>
                <p:spPr>
                  <a:xfrm>
                    <a:off x="6509977" y="3780430"/>
                    <a:ext cx="1269247" cy="0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>
                  <a:xfrm>
                    <a:off x="8256880" y="3780430"/>
                    <a:ext cx="996287" cy="0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>
                    <a:off x="9743828" y="3782702"/>
                    <a:ext cx="1012746" cy="0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3" name="Straight Connector 42"/>
                <p:cNvCxnSpPr/>
                <p:nvPr/>
              </p:nvCxnSpPr>
              <p:spPr>
                <a:xfrm flipH="1" flipV="1">
                  <a:off x="6541347" y="1869803"/>
                  <a:ext cx="7312" cy="1941839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H="1" flipV="1">
                  <a:off x="10749262" y="1872075"/>
                  <a:ext cx="7312" cy="1941839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" name="Group 44"/>
                <p:cNvGrpSpPr/>
                <p:nvPr/>
              </p:nvGrpSpPr>
              <p:grpSpPr>
                <a:xfrm>
                  <a:off x="6498601" y="1885660"/>
                  <a:ext cx="4289505" cy="2272"/>
                  <a:chOff x="6509977" y="3780430"/>
                  <a:chExt cx="4289505" cy="2272"/>
                </a:xfrm>
              </p:grpSpPr>
              <p:cxnSp>
                <p:nvCxnSpPr>
                  <p:cNvPr id="54" name="Straight Connector 53"/>
                  <p:cNvCxnSpPr/>
                  <p:nvPr/>
                </p:nvCxnSpPr>
                <p:spPr>
                  <a:xfrm>
                    <a:off x="6509977" y="3780430"/>
                    <a:ext cx="1853815" cy="0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/>
                  <p:cNvCxnSpPr/>
                  <p:nvPr/>
                </p:nvCxnSpPr>
                <p:spPr>
                  <a:xfrm>
                    <a:off x="8111012" y="3782702"/>
                    <a:ext cx="2688470" cy="0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/>
                <p:cNvGrpSpPr/>
                <p:nvPr/>
              </p:nvGrpSpPr>
              <p:grpSpPr>
                <a:xfrm rot="8393063">
                  <a:off x="8722275" y="1526075"/>
                  <a:ext cx="659261" cy="616327"/>
                  <a:chOff x="7069503" y="193582"/>
                  <a:chExt cx="659261" cy="616327"/>
                </a:xfrm>
              </p:grpSpPr>
              <p:sp>
                <p:nvSpPr>
                  <p:cNvPr id="51" name="Oval 50"/>
                  <p:cNvSpPr/>
                  <p:nvPr/>
                </p:nvSpPr>
                <p:spPr>
                  <a:xfrm>
                    <a:off x="7069507" y="193582"/>
                    <a:ext cx="659257" cy="600470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2" name="Straight Connector 51"/>
                  <p:cNvCxnSpPr>
                    <a:stCxn id="51" idx="2"/>
                  </p:cNvCxnSpPr>
                  <p:nvPr/>
                </p:nvCxnSpPr>
                <p:spPr>
                  <a:xfrm>
                    <a:off x="7069503" y="493813"/>
                    <a:ext cx="659257" cy="0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 flipH="1">
                    <a:off x="7399132" y="209487"/>
                    <a:ext cx="180" cy="600422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8" name="Straight Connector 37"/>
              <p:cNvCxnSpPr/>
              <p:nvPr/>
            </p:nvCxnSpPr>
            <p:spPr>
              <a:xfrm>
                <a:off x="7738280" y="3449595"/>
                <a:ext cx="0" cy="743651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8068104" y="3424571"/>
                <a:ext cx="0" cy="743651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920248" y="3576971"/>
                <a:ext cx="0" cy="435471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8236424" y="3579243"/>
                <a:ext cx="0" cy="435471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/>
            <p:cNvCxnSpPr/>
            <p:nvPr/>
          </p:nvCxnSpPr>
          <p:spPr>
            <a:xfrm flipV="1">
              <a:off x="9194502" y="3338414"/>
              <a:ext cx="504509" cy="45629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9544323" y="3261807"/>
              <a:ext cx="203806" cy="25601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9655108" y="3617092"/>
              <a:ext cx="203806" cy="25601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749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1042 -0.00741 L 0.21042 -0.29259 L -0.03542 -0.28333 L -0.03854 -0.50185 L -0.07812 -0.50185 L -0.08229 -0.28518 L -0.29896 -0.30185 L -0.30729 -0.02593 L 0 0 Z " pathEditMode="relative" ptsTypes="AAAAAAAAAA">
                                      <p:cBhvr>
                                        <p:cTn id="61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13125 -0.01852 L -0.12604 -0.28703 L 0.04584 -0.28333 L 0.08959 -0.27037 L 0.09063 -0.49814 L 0.13646 -0.49629 L 0.13854 -0.27222 L 0.38125 -0.28333 L 0.38542 -0.0074 L 8.33333E-7 -1.85185E-6 Z " pathEditMode="relative" ptsTypes="AAAAAAAAAAA">
                                      <p:cBhvr>
                                        <p:cTn id="65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79" grpId="1"/>
      <p:bldP spid="22" grpId="0" animBg="1"/>
      <p:bldP spid="22" grpId="1" animBg="1"/>
      <p:bldP spid="26" grpId="0" animBg="1"/>
      <p:bldP spid="26" grpId="1" animBg="1"/>
      <p:bldP spid="27" grpId="0" animBg="1"/>
      <p:bldP spid="27" grpId="1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1594" y="4591718"/>
            <a:ext cx="9973155" cy="1200329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bn-BD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 তড়িৎ কোষের দুই প্রান্তের সাথে যুক্ত তারের মধ্য দিয়ে প্রতি মিনিটে ৬০ কুলম্ব আধান প্রবাহিত হচ্ছে। তড়িৎ প্রবাহের মান কত?</a:t>
            </a:r>
            <a:endParaRPr lang="en-US" sz="3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9156" y="951262"/>
            <a:ext cx="3289109" cy="106452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6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একক </a:t>
            </a:r>
            <a:r>
              <a:rPr lang="bn-BD" sz="66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61597" y="3935625"/>
            <a:ext cx="8204228" cy="64633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bn-BD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নিরবিচ্ছিন্ন তড়িৎ প্রবাহ পাওয়ার জন্য কী করতে হবে?</a:t>
            </a:r>
            <a:endParaRPr lang="en-US" sz="3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1597" y="3289294"/>
            <a:ext cx="5501971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bn-BD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NikoshBAN" panose="02000000000000000000" pitchFamily="2" charset="0"/>
              </a:rPr>
              <a:t>10</a:t>
            </a:r>
            <a:r>
              <a:rPr lang="bn-BD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A তড়িৎ প্রবাহের তাৎপর্য কী?</a:t>
            </a:r>
            <a:endParaRPr lang="en-US" sz="3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9" y="308454"/>
            <a:ext cx="2790155" cy="267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7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5831</TotalTime>
  <Words>713</Words>
  <Application>Microsoft Office PowerPoint</Application>
  <PresentationFormat>Widescreen</PresentationFormat>
  <Paragraphs>196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Calibri Light</vt:lpstr>
      <vt:lpstr>Calibri</vt:lpstr>
      <vt:lpstr>Book Antiqua</vt:lpstr>
      <vt:lpstr>Wingdings 2</vt:lpstr>
      <vt:lpstr>Wingdings</vt:lpstr>
      <vt:lpstr>NikoshBAN</vt:lpstr>
      <vt:lpstr>Arial</vt:lpstr>
      <vt:lpstr>Cambria Math</vt:lpstr>
      <vt:lpstr>Vrinda</vt:lpstr>
      <vt:lpstr>Times New Roman</vt:lpstr>
      <vt:lpstr>Franklin Gothic Book</vt:lpstr>
      <vt:lpstr>Office Theme</vt:lpstr>
      <vt:lpstr>1_Office Theme</vt:lpstr>
      <vt:lpstr>3_Office Theme</vt:lpstr>
      <vt:lpstr>1_Technic</vt:lpstr>
      <vt:lpstr>Technic</vt:lpstr>
      <vt:lpstr>1_Diseño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1298</cp:revision>
  <dcterms:created xsi:type="dcterms:W3CDTF">2016-06-18T01:08:06Z</dcterms:created>
  <dcterms:modified xsi:type="dcterms:W3CDTF">2024-12-03T15:34:32Z</dcterms:modified>
</cp:coreProperties>
</file>